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5143500" cx="9144000"/>
  <p:notesSz cx="51435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" name="Google Shape;2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" name="Google Shape;5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" name="Google Shape;5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" name="Google Shape;18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6" name="Google Shape;226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8" name="Google Shape;268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8" name="Google Shape;288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7" name="Google Shape;297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5" name="Google Shape;325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8" name="Google Shape;338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4" name="Google Shape;364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Relationship Id="rId4" Type="http://schemas.openxmlformats.org/officeDocument/2006/relationships/hyperlink" Target="http://www.youtube.com/watch?v=8KSkWalmV1s" TargetMode="External"/><Relationship Id="rId5" Type="http://schemas.openxmlformats.org/officeDocument/2006/relationships/image" Target="../media/image4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png"/><Relationship Id="rId4" Type="http://schemas.openxmlformats.org/officeDocument/2006/relationships/hyperlink" Target="http://a4ai.org/" TargetMode="External"/><Relationship Id="rId5" Type="http://schemas.openxmlformats.org/officeDocument/2006/relationships/hyperlink" Target="http://youtube.com/watch?v=8KSkWalmV1s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2A4A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rgbClr val="0D6E7A"/>
          </a:solidFill>
          <a:ln cap="flat" cmpd="sng" w="127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7" name="Google Shape;1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8609" y="1165873"/>
            <a:ext cx="2697506" cy="2697475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"/>
          <p:cNvSpPr/>
          <p:nvPr/>
        </p:nvSpPr>
        <p:spPr>
          <a:xfrm>
            <a:off x="3840480" y="914400"/>
            <a:ext cx="502920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Trebuchet MS"/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The Digital Divide: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3"/>
          <p:cNvSpPr/>
          <p:nvPr/>
        </p:nvSpPr>
        <p:spPr>
          <a:xfrm>
            <a:off x="3840480" y="1783080"/>
            <a:ext cx="50292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8A838"/>
              </a:buClr>
              <a:buSzPts val="2200"/>
              <a:buFont typeface="Calibri"/>
              <a:buNone/>
            </a:pPr>
            <a:r>
              <a:rPr b="0" i="0" lang="en-US" sz="2200" u="none" cap="none" strike="noStrike">
                <a:solidFill>
                  <a:srgbClr val="E8A838"/>
                </a:solidFill>
                <a:latin typeface="Calibri"/>
                <a:ea typeface="Calibri"/>
                <a:cs typeface="Calibri"/>
                <a:sym typeface="Calibri"/>
              </a:rPr>
              <a:t>Understanding &amp; Bridging the Gap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" name="Google Shape;20;p3"/>
          <p:cNvCxnSpPr/>
          <p:nvPr/>
        </p:nvCxnSpPr>
        <p:spPr>
          <a:xfrm>
            <a:off x="3840480" y="2514600"/>
            <a:ext cx="4572000" cy="0"/>
          </a:xfrm>
          <a:prstGeom prst="straightConnector1">
            <a:avLst/>
          </a:prstGeom>
          <a:noFill/>
          <a:ln cap="flat" cmpd="sng" w="254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" name="Google Shape;21;p3"/>
          <p:cNvSpPr/>
          <p:nvPr/>
        </p:nvSpPr>
        <p:spPr>
          <a:xfrm>
            <a:off x="3840480" y="2651760"/>
            <a:ext cx="5029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F94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6B7F94"/>
                </a:solidFill>
                <a:latin typeface="Calibri"/>
                <a:ea typeface="Calibri"/>
                <a:cs typeface="Calibri"/>
                <a:sym typeface="Calibri"/>
              </a:rPr>
              <a:t>Created by: Ryan Benham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3"/>
          <p:cNvSpPr/>
          <p:nvPr/>
        </p:nvSpPr>
        <p:spPr>
          <a:xfrm>
            <a:off x="3840480" y="3154680"/>
            <a:ext cx="4937760" cy="1463040"/>
          </a:xfrm>
          <a:prstGeom prst="rect">
            <a:avLst/>
          </a:prstGeom>
          <a:solidFill>
            <a:srgbClr val="1E3855"/>
          </a:solidFill>
          <a:ln cap="flat" cmpd="sng" w="12700">
            <a:solidFill>
              <a:srgbClr val="1E38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/>
          <p:nvPr/>
        </p:nvSpPr>
        <p:spPr>
          <a:xfrm>
            <a:off x="4023360" y="3246120"/>
            <a:ext cx="4663440" cy="1280160"/>
          </a:xfrm>
          <a:prstGeom prst="rect">
            <a:avLst/>
          </a:prstGeom>
          <a:noFill/>
          <a:ln>
            <a:noFill/>
          </a:ln>
        </p:spPr>
        <p:txBody>
          <a:bodyPr anchorCtr="0" anchor="t" bIns="63500" lIns="63500" spcFirstLastPara="1" rIns="63500" wrap="square" tIns="635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8A838"/>
              </a:buClr>
              <a:buSzPts val="1200"/>
              <a:buFont typeface="Calibri"/>
              <a:buNone/>
            </a:pPr>
            <a:r>
              <a:rPr b="1" i="0" lang="en-US" sz="1500" u="none" cap="none" strike="noStrike">
                <a:solidFill>
                  <a:srgbClr val="E8A838"/>
                </a:solidFill>
                <a:latin typeface="Calibri"/>
                <a:ea typeface="Calibri"/>
                <a:cs typeface="Calibri"/>
                <a:sym typeface="Calibri"/>
              </a:rPr>
              <a:t>What you'll learn:</a:t>
            </a:r>
            <a:br>
              <a:rPr b="1" i="0" lang="en-US" sz="1500" u="none" cap="none" strike="noStrike">
                <a:solidFill>
                  <a:srgbClr val="E8A838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500" u="none" cap="none" strike="noStrike">
                <a:solidFill>
                  <a:srgbClr val="D6EDF0"/>
                </a:solidFill>
                <a:latin typeface="Calibri"/>
                <a:ea typeface="Calibri"/>
                <a:cs typeface="Calibri"/>
                <a:sym typeface="Calibri"/>
              </a:rPr>
              <a:t>• What the digital divide is and who it affects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6EDF0"/>
              </a:buClr>
              <a:buSzPts val="1200"/>
              <a:buFont typeface="Calibri"/>
              <a:buNone/>
            </a:pPr>
            <a:r>
              <a:rPr b="0" i="0" lang="en-US" sz="1500" u="none" cap="none" strike="noStrike">
                <a:solidFill>
                  <a:srgbClr val="D6EDF0"/>
                </a:solidFill>
                <a:latin typeface="Calibri"/>
                <a:ea typeface="Calibri"/>
                <a:cs typeface="Calibri"/>
                <a:sym typeface="Calibri"/>
              </a:rPr>
              <a:t>• Key factors: income, age, race, education, disability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6EDF0"/>
              </a:buClr>
              <a:buSzPts val="1200"/>
              <a:buFont typeface="Calibri"/>
              <a:buNone/>
            </a:pPr>
            <a:r>
              <a:rPr b="0" i="0" lang="en-US" sz="1500" u="none" cap="none" strike="noStrike">
                <a:solidFill>
                  <a:srgbClr val="D6EDF0"/>
                </a:solidFill>
                <a:latin typeface="Calibri"/>
                <a:ea typeface="Calibri"/>
                <a:cs typeface="Calibri"/>
                <a:sym typeface="Calibri"/>
              </a:rPr>
              <a:t>• Local context: Riverside County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6EDF0"/>
              </a:buClr>
              <a:buSzPts val="1200"/>
              <a:buFont typeface="Calibri"/>
              <a:buNone/>
            </a:pPr>
            <a:r>
              <a:rPr b="0" i="0" lang="en-US" sz="1500" u="none" cap="none" strike="noStrike">
                <a:solidFill>
                  <a:srgbClr val="D6EDF0"/>
                </a:solidFill>
                <a:latin typeface="Calibri"/>
                <a:ea typeface="Calibri"/>
                <a:cs typeface="Calibri"/>
                <a:sym typeface="Calibri"/>
              </a:rPr>
              <a:t>• Strategies educators can use right now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7F9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/>
          <p:nvPr/>
        </p:nvSpPr>
        <p:spPr>
          <a:xfrm>
            <a:off x="0" y="0"/>
            <a:ext cx="9144000" cy="713232"/>
          </a:xfrm>
          <a:prstGeom prst="rect">
            <a:avLst/>
          </a:prstGeom>
          <a:solidFill>
            <a:srgbClr val="1A2A4A"/>
          </a:solidFill>
          <a:ln cap="flat" cmpd="sng" w="12700">
            <a:solidFill>
              <a:srgbClr val="1A2A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0" name="Google Shape;3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168" y="128016"/>
            <a:ext cx="420624" cy="420624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4"/>
          <p:cNvSpPr/>
          <p:nvPr/>
        </p:nvSpPr>
        <p:spPr>
          <a:xfrm>
            <a:off x="777240" y="82296"/>
            <a:ext cx="81381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Trebuchet MS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ESSENTIAL QUESTIONS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4"/>
          <p:cNvSpPr/>
          <p:nvPr/>
        </p:nvSpPr>
        <p:spPr>
          <a:xfrm>
            <a:off x="274320" y="914400"/>
            <a:ext cx="4160400" cy="16458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1DCE8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4"/>
          <p:cNvSpPr/>
          <p:nvPr/>
        </p:nvSpPr>
        <p:spPr>
          <a:xfrm>
            <a:off x="274320" y="914400"/>
            <a:ext cx="594300" cy="1645800"/>
          </a:xfrm>
          <a:prstGeom prst="rect">
            <a:avLst/>
          </a:prstGeom>
          <a:solidFill>
            <a:srgbClr val="0D6E7A"/>
          </a:solidFill>
          <a:ln cap="flat" cmpd="sng" w="127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4"/>
          <p:cNvSpPr/>
          <p:nvPr/>
        </p:nvSpPr>
        <p:spPr>
          <a:xfrm>
            <a:off x="274320" y="914400"/>
            <a:ext cx="594300" cy="164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Trebuchet MS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01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4"/>
          <p:cNvSpPr/>
          <p:nvPr/>
        </p:nvSpPr>
        <p:spPr>
          <a:xfrm>
            <a:off x="960120" y="914400"/>
            <a:ext cx="3383400" cy="164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1600" lIns="101600" spcFirstLastPara="1" rIns="101600" wrap="square" tIns="1016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D3D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1E2D3D"/>
                </a:solidFill>
                <a:latin typeface="Calibri"/>
                <a:ea typeface="Calibri"/>
                <a:cs typeface="Calibri"/>
                <a:sym typeface="Calibri"/>
              </a:rPr>
              <a:t>How do we define the Digital Divide?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4"/>
          <p:cNvSpPr/>
          <p:nvPr/>
        </p:nvSpPr>
        <p:spPr>
          <a:xfrm>
            <a:off x="4754880" y="914400"/>
            <a:ext cx="4160400" cy="16458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1DCE8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4"/>
          <p:cNvSpPr/>
          <p:nvPr/>
        </p:nvSpPr>
        <p:spPr>
          <a:xfrm>
            <a:off x="4754880" y="914400"/>
            <a:ext cx="594300" cy="1645800"/>
          </a:xfrm>
          <a:prstGeom prst="rect">
            <a:avLst/>
          </a:prstGeom>
          <a:solidFill>
            <a:srgbClr val="0D6E7A"/>
          </a:solidFill>
          <a:ln cap="flat" cmpd="sng" w="127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4"/>
          <p:cNvSpPr/>
          <p:nvPr/>
        </p:nvSpPr>
        <p:spPr>
          <a:xfrm>
            <a:off x="4754880" y="914400"/>
            <a:ext cx="594300" cy="164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Trebuchet MS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02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4"/>
          <p:cNvSpPr/>
          <p:nvPr/>
        </p:nvSpPr>
        <p:spPr>
          <a:xfrm>
            <a:off x="5440680" y="914400"/>
            <a:ext cx="3383400" cy="164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1600" lIns="101600" spcFirstLastPara="1" rIns="101600" wrap="square" tIns="1016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D3D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1E2D3D"/>
                </a:solidFill>
                <a:latin typeface="Calibri"/>
                <a:ea typeface="Calibri"/>
                <a:cs typeface="Calibri"/>
                <a:sym typeface="Calibri"/>
              </a:rPr>
              <a:t>What factors drive it?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4"/>
          <p:cNvSpPr/>
          <p:nvPr/>
        </p:nvSpPr>
        <p:spPr>
          <a:xfrm>
            <a:off x="274320" y="2788920"/>
            <a:ext cx="4160400" cy="16458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1DCE8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4"/>
          <p:cNvSpPr/>
          <p:nvPr/>
        </p:nvSpPr>
        <p:spPr>
          <a:xfrm>
            <a:off x="274320" y="2788920"/>
            <a:ext cx="594300" cy="1645800"/>
          </a:xfrm>
          <a:prstGeom prst="rect">
            <a:avLst/>
          </a:prstGeom>
          <a:solidFill>
            <a:srgbClr val="0D6E7A"/>
          </a:solidFill>
          <a:ln cap="flat" cmpd="sng" w="127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4"/>
          <p:cNvSpPr/>
          <p:nvPr/>
        </p:nvSpPr>
        <p:spPr>
          <a:xfrm>
            <a:off x="274320" y="2788920"/>
            <a:ext cx="594300" cy="164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Trebuchet MS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03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4"/>
          <p:cNvSpPr/>
          <p:nvPr/>
        </p:nvSpPr>
        <p:spPr>
          <a:xfrm>
            <a:off x="960120" y="2788920"/>
            <a:ext cx="3383400" cy="164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1600" lIns="101600" spcFirstLastPara="1" rIns="101600" wrap="square" tIns="1016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D3D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1E2D3D"/>
                </a:solidFill>
                <a:latin typeface="Calibri"/>
                <a:ea typeface="Calibri"/>
                <a:cs typeface="Calibri"/>
                <a:sym typeface="Calibri"/>
              </a:rPr>
              <a:t>How does it affect our own community?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4"/>
          <p:cNvSpPr/>
          <p:nvPr/>
        </p:nvSpPr>
        <p:spPr>
          <a:xfrm>
            <a:off x="4754880" y="2788920"/>
            <a:ext cx="4160400" cy="16458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1DCE8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4"/>
          <p:cNvSpPr/>
          <p:nvPr/>
        </p:nvSpPr>
        <p:spPr>
          <a:xfrm>
            <a:off x="4754880" y="2788920"/>
            <a:ext cx="594300" cy="1645800"/>
          </a:xfrm>
          <a:prstGeom prst="rect">
            <a:avLst/>
          </a:prstGeom>
          <a:solidFill>
            <a:srgbClr val="0D6E7A"/>
          </a:solidFill>
          <a:ln cap="flat" cmpd="sng" w="127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4"/>
          <p:cNvSpPr/>
          <p:nvPr/>
        </p:nvSpPr>
        <p:spPr>
          <a:xfrm>
            <a:off x="4754880" y="2788920"/>
            <a:ext cx="594300" cy="164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Trebuchet MS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04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4"/>
          <p:cNvSpPr/>
          <p:nvPr/>
        </p:nvSpPr>
        <p:spPr>
          <a:xfrm>
            <a:off x="5440680" y="2788920"/>
            <a:ext cx="3383400" cy="164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1600" lIns="101600" spcFirstLastPara="1" rIns="101600" wrap="square" tIns="1016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D3D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1E2D3D"/>
                </a:solidFill>
                <a:latin typeface="Calibri"/>
                <a:ea typeface="Calibri"/>
                <a:cs typeface="Calibri"/>
                <a:sym typeface="Calibri"/>
              </a:rPr>
              <a:t>How can educators work to close it?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2A4A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5"/>
          <p:cNvSpPr/>
          <p:nvPr/>
        </p:nvSpPr>
        <p:spPr>
          <a:xfrm>
            <a:off x="0" y="0"/>
            <a:ext cx="146304" cy="5143500"/>
          </a:xfrm>
          <a:prstGeom prst="rect">
            <a:avLst/>
          </a:prstGeom>
          <a:solidFill>
            <a:srgbClr val="0D6E7A"/>
          </a:solidFill>
          <a:ln cap="flat" cmpd="sng" w="127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5"/>
          <p:cNvSpPr/>
          <p:nvPr/>
        </p:nvSpPr>
        <p:spPr>
          <a:xfrm>
            <a:off x="914400" y="1280160"/>
            <a:ext cx="7863840" cy="14630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Trebuchet MS"/>
              <a:buNone/>
            </a:pPr>
            <a:r>
              <a:rPr b="1" i="0" lang="en-US" sz="40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What Is the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Trebuchet MS"/>
              <a:buNone/>
            </a:pPr>
            <a:r>
              <a:rPr b="1" i="0" lang="en-US" sz="40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Digital Divide?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5" name="Google Shape;55;p5"/>
          <p:cNvCxnSpPr/>
          <p:nvPr/>
        </p:nvCxnSpPr>
        <p:spPr>
          <a:xfrm>
            <a:off x="914400" y="2834640"/>
            <a:ext cx="6858000" cy="0"/>
          </a:xfrm>
          <a:prstGeom prst="straightConnector1">
            <a:avLst/>
          </a:prstGeom>
          <a:noFill/>
          <a:ln cap="flat" cmpd="sng" w="254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6" name="Google Shape;56;p5"/>
          <p:cNvSpPr/>
          <p:nvPr/>
        </p:nvSpPr>
        <p:spPr>
          <a:xfrm>
            <a:off x="914400" y="2926080"/>
            <a:ext cx="786384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6EDF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D6EDF0"/>
                </a:solidFill>
                <a:latin typeface="Calibri"/>
                <a:ea typeface="Calibri"/>
                <a:cs typeface="Calibri"/>
                <a:sym typeface="Calibri"/>
              </a:rPr>
              <a:t>Section 1 — Definitions &amp; scope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"/>
          <p:cNvSpPr/>
          <p:nvPr/>
        </p:nvSpPr>
        <p:spPr>
          <a:xfrm>
            <a:off x="0" y="0"/>
            <a:ext cx="9144000" cy="713232"/>
          </a:xfrm>
          <a:prstGeom prst="rect">
            <a:avLst/>
          </a:prstGeom>
          <a:solidFill>
            <a:srgbClr val="1A2A4A"/>
          </a:solidFill>
          <a:ln cap="flat" cmpd="sng" w="12700">
            <a:solidFill>
              <a:srgbClr val="1A2A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63" name="Google Shape;6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168" y="128016"/>
            <a:ext cx="420624" cy="420624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6"/>
          <p:cNvSpPr/>
          <p:nvPr/>
        </p:nvSpPr>
        <p:spPr>
          <a:xfrm>
            <a:off x="777240" y="82296"/>
            <a:ext cx="81381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Trebuchet MS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Intro: The Digital Divide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6"/>
          <p:cNvSpPr/>
          <p:nvPr/>
        </p:nvSpPr>
        <p:spPr>
          <a:xfrm>
            <a:off x="274320" y="822960"/>
            <a:ext cx="3840480" cy="4069080"/>
          </a:xfrm>
          <a:prstGeom prst="rect">
            <a:avLst/>
          </a:prstGeom>
          <a:solidFill>
            <a:srgbClr val="0D6E7A"/>
          </a:solidFill>
          <a:ln cap="flat" cmpd="sng" w="127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66" name="Google Shape;66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88720" y="960120"/>
            <a:ext cx="2011680" cy="201168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6"/>
          <p:cNvSpPr/>
          <p:nvPr/>
        </p:nvSpPr>
        <p:spPr>
          <a:xfrm>
            <a:off x="411480" y="3017520"/>
            <a:ext cx="356616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3500" lIns="63500" spcFirstLastPara="1" rIns="63500" wrap="square" tIns="635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libri"/>
              <a:buNone/>
            </a:pPr>
            <a:r>
              <a:rPr b="0" i="1" lang="en-US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“The gap between those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libri"/>
              <a:buNone/>
            </a:pPr>
            <a:r>
              <a:rPr b="0" i="1" lang="en-US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who have access to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libri"/>
              <a:buNone/>
            </a:pPr>
            <a:r>
              <a:rPr b="0" i="1" lang="en-US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technology and those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libri"/>
              <a:buNone/>
            </a:pPr>
            <a:r>
              <a:rPr b="0" i="1" lang="en-US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who do not.”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6"/>
          <p:cNvSpPr/>
          <p:nvPr/>
        </p:nvSpPr>
        <p:spPr>
          <a:xfrm>
            <a:off x="411480" y="4160520"/>
            <a:ext cx="356616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D6EDF0"/>
              </a:buClr>
              <a:buSzPts val="1100"/>
              <a:buFont typeface="Calibri"/>
              <a:buNone/>
            </a:pPr>
            <a:r>
              <a:rPr b="0" i="1" lang="en-US" sz="1100" u="none" cap="none" strike="noStrike">
                <a:solidFill>
                  <a:srgbClr val="D6EDF0"/>
                </a:solidFill>
                <a:latin typeface="Calibri"/>
                <a:ea typeface="Calibri"/>
                <a:cs typeface="Calibri"/>
                <a:sym typeface="Calibri"/>
              </a:rPr>
              <a:t>— Huffman, 2018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6"/>
          <p:cNvSpPr/>
          <p:nvPr/>
        </p:nvSpPr>
        <p:spPr>
          <a:xfrm>
            <a:off x="4480560" y="896112"/>
            <a:ext cx="4434840" cy="1170432"/>
          </a:xfrm>
          <a:prstGeom prst="rect">
            <a:avLst/>
          </a:prstGeom>
          <a:solidFill>
            <a:srgbClr val="F4F7F9"/>
          </a:solidFill>
          <a:ln cap="flat" cmpd="sng" w="12700">
            <a:solidFill>
              <a:srgbClr val="D0DE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6"/>
          <p:cNvSpPr/>
          <p:nvPr/>
        </p:nvSpPr>
        <p:spPr>
          <a:xfrm>
            <a:off x="4553712" y="1170432"/>
            <a:ext cx="59436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🌐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6"/>
          <p:cNvSpPr/>
          <p:nvPr/>
        </p:nvSpPr>
        <p:spPr>
          <a:xfrm>
            <a:off x="5166360" y="987552"/>
            <a:ext cx="36118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6E7A"/>
              </a:buClr>
              <a:buSzPts val="1400"/>
              <a:buFont typeface="Trebuchet MS"/>
              <a:buNone/>
            </a:pPr>
            <a:r>
              <a:rPr b="1" i="0" lang="en-US" sz="1400" u="none" cap="none" strike="noStrike">
                <a:solidFill>
                  <a:srgbClr val="0D6E7A"/>
                </a:solidFill>
                <a:latin typeface="Trebuchet MS"/>
                <a:ea typeface="Trebuchet MS"/>
                <a:cs typeface="Trebuchet MS"/>
                <a:sym typeface="Trebuchet MS"/>
              </a:rPr>
              <a:t>A global gap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6"/>
          <p:cNvSpPr/>
          <p:nvPr/>
        </p:nvSpPr>
        <p:spPr>
          <a:xfrm>
            <a:off x="5166360" y="1371600"/>
            <a:ext cx="36118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Differences in tech use within and between countries.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6"/>
          <p:cNvSpPr/>
          <p:nvPr/>
        </p:nvSpPr>
        <p:spPr>
          <a:xfrm>
            <a:off x="4480560" y="2194560"/>
            <a:ext cx="4434840" cy="1170432"/>
          </a:xfrm>
          <a:prstGeom prst="rect">
            <a:avLst/>
          </a:prstGeom>
          <a:solidFill>
            <a:srgbClr val="F4F7F9"/>
          </a:solidFill>
          <a:ln cap="flat" cmpd="sng" w="12700">
            <a:solidFill>
              <a:srgbClr val="D0DE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6"/>
          <p:cNvSpPr/>
          <p:nvPr/>
        </p:nvSpPr>
        <p:spPr>
          <a:xfrm>
            <a:off x="4553712" y="2468880"/>
            <a:ext cx="59436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📈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6"/>
          <p:cNvSpPr/>
          <p:nvPr/>
        </p:nvSpPr>
        <p:spPr>
          <a:xfrm>
            <a:off x="5166360" y="2286000"/>
            <a:ext cx="36118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6E7A"/>
              </a:buClr>
              <a:buSzPts val="1400"/>
              <a:buFont typeface="Trebuchet MS"/>
              <a:buNone/>
            </a:pPr>
            <a:r>
              <a:rPr b="1" i="0" lang="en-US" sz="1400" u="none" cap="none" strike="noStrike">
                <a:solidFill>
                  <a:srgbClr val="0D6E7A"/>
                </a:solidFill>
                <a:latin typeface="Trebuchet MS"/>
                <a:ea typeface="Trebuchet MS"/>
                <a:cs typeface="Trebuchet MS"/>
                <a:sym typeface="Trebuchet MS"/>
              </a:rPr>
              <a:t>Growing but unequal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6"/>
          <p:cNvSpPr/>
          <p:nvPr/>
        </p:nvSpPr>
        <p:spPr>
          <a:xfrm>
            <a:off x="5166360" y="2670048"/>
            <a:ext cx="36118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Internet use has surged — but inequity persists.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6"/>
          <p:cNvSpPr/>
          <p:nvPr/>
        </p:nvSpPr>
        <p:spPr>
          <a:xfrm>
            <a:off x="4480560" y="3493008"/>
            <a:ext cx="4434840" cy="1170432"/>
          </a:xfrm>
          <a:prstGeom prst="rect">
            <a:avLst/>
          </a:prstGeom>
          <a:solidFill>
            <a:srgbClr val="F4F7F9"/>
          </a:solidFill>
          <a:ln cap="flat" cmpd="sng" w="12700">
            <a:solidFill>
              <a:srgbClr val="D0DE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6"/>
          <p:cNvSpPr/>
          <p:nvPr/>
        </p:nvSpPr>
        <p:spPr>
          <a:xfrm>
            <a:off x="4553712" y="3767328"/>
            <a:ext cx="59436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💡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6"/>
          <p:cNvSpPr/>
          <p:nvPr/>
        </p:nvSpPr>
        <p:spPr>
          <a:xfrm>
            <a:off x="5166360" y="3584448"/>
            <a:ext cx="36118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6E7A"/>
              </a:buClr>
              <a:buSzPts val="1400"/>
              <a:buFont typeface="Trebuchet MS"/>
              <a:buNone/>
            </a:pPr>
            <a:r>
              <a:rPr b="1" i="0" lang="en-US" sz="1400" u="none" cap="none" strike="noStrike">
                <a:solidFill>
                  <a:srgbClr val="0D6E7A"/>
                </a:solidFill>
                <a:latin typeface="Trebuchet MS"/>
                <a:ea typeface="Trebuchet MS"/>
                <a:cs typeface="Trebuchet MS"/>
                <a:sym typeface="Trebuchet MS"/>
              </a:rPr>
              <a:t>More than access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6"/>
          <p:cNvSpPr/>
          <p:nvPr/>
        </p:nvSpPr>
        <p:spPr>
          <a:xfrm>
            <a:off x="5166360" y="3968496"/>
            <a:ext cx="36118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It includes quality of access, digital skills, and ability to benefit.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2A4A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7"/>
          <p:cNvSpPr/>
          <p:nvPr/>
        </p:nvSpPr>
        <p:spPr>
          <a:xfrm>
            <a:off x="0" y="0"/>
            <a:ext cx="146304" cy="5143500"/>
          </a:xfrm>
          <a:prstGeom prst="rect">
            <a:avLst/>
          </a:prstGeom>
          <a:solidFill>
            <a:srgbClr val="0D6E7A"/>
          </a:solidFill>
          <a:ln cap="flat" cmpd="sng" w="127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7"/>
          <p:cNvSpPr/>
          <p:nvPr/>
        </p:nvSpPr>
        <p:spPr>
          <a:xfrm>
            <a:off x="914400" y="1280160"/>
            <a:ext cx="7863840" cy="14630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Trebuchet MS"/>
              <a:buNone/>
            </a:pPr>
            <a:r>
              <a:rPr b="1" i="0" lang="en-US" sz="40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What Drives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Trebuchet MS"/>
              <a:buNone/>
            </a:pPr>
            <a:r>
              <a:rPr b="1" i="0" lang="en-US" sz="40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the Divide?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8" name="Google Shape;88;p7"/>
          <p:cNvCxnSpPr/>
          <p:nvPr/>
        </p:nvCxnSpPr>
        <p:spPr>
          <a:xfrm>
            <a:off x="914400" y="2834640"/>
            <a:ext cx="6858000" cy="0"/>
          </a:xfrm>
          <a:prstGeom prst="straightConnector1">
            <a:avLst/>
          </a:prstGeom>
          <a:noFill/>
          <a:ln cap="flat" cmpd="sng" w="254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9" name="Google Shape;89;p7"/>
          <p:cNvSpPr/>
          <p:nvPr/>
        </p:nvSpPr>
        <p:spPr>
          <a:xfrm>
            <a:off x="914400" y="2926080"/>
            <a:ext cx="786384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6EDF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D6EDF0"/>
                </a:solidFill>
                <a:latin typeface="Calibri"/>
                <a:ea typeface="Calibri"/>
                <a:cs typeface="Calibri"/>
                <a:sym typeface="Calibri"/>
              </a:rPr>
              <a:t>Section 2 — Income · Age · Race · Education · Disability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8"/>
          <p:cNvSpPr/>
          <p:nvPr/>
        </p:nvSpPr>
        <p:spPr>
          <a:xfrm>
            <a:off x="0" y="0"/>
            <a:ext cx="9144000" cy="713232"/>
          </a:xfrm>
          <a:prstGeom prst="rect">
            <a:avLst/>
          </a:prstGeom>
          <a:solidFill>
            <a:srgbClr val="1A2A4A"/>
          </a:solidFill>
          <a:ln cap="flat" cmpd="sng" w="12700">
            <a:solidFill>
              <a:srgbClr val="1A2A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96" name="Google Shape;9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168" y="128016"/>
            <a:ext cx="420624" cy="420624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8"/>
          <p:cNvSpPr/>
          <p:nvPr/>
        </p:nvSpPr>
        <p:spPr>
          <a:xfrm>
            <a:off x="777240" y="82296"/>
            <a:ext cx="81381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Trebuchet MS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Factor 1: Income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8"/>
          <p:cNvSpPr/>
          <p:nvPr/>
        </p:nvSpPr>
        <p:spPr>
          <a:xfrm>
            <a:off x="274320" y="822960"/>
            <a:ext cx="2651760" cy="1828800"/>
          </a:xfrm>
          <a:prstGeom prst="rect">
            <a:avLst/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8"/>
          <p:cNvSpPr/>
          <p:nvPr/>
        </p:nvSpPr>
        <p:spPr>
          <a:xfrm>
            <a:off x="274320" y="914400"/>
            <a:ext cx="2651760" cy="102412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Trebuchet MS"/>
              <a:buNone/>
            </a:pPr>
            <a:r>
              <a:rPr b="1" i="0" lang="en-US" sz="50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46%</a:t>
            </a:r>
            <a:endParaRPr b="0" i="0" sz="5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8"/>
          <p:cNvSpPr/>
          <p:nvPr/>
        </p:nvSpPr>
        <p:spPr>
          <a:xfrm>
            <a:off x="365760" y="1920240"/>
            <a:ext cx="2468880" cy="694944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of poorest households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have no computer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8"/>
          <p:cNvSpPr/>
          <p:nvPr/>
        </p:nvSpPr>
        <p:spPr>
          <a:xfrm>
            <a:off x="3200400" y="822960"/>
            <a:ext cx="2651760" cy="1828800"/>
          </a:xfrm>
          <a:prstGeom prst="rect">
            <a:avLst/>
          </a:prstGeom>
          <a:solidFill>
            <a:srgbClr val="1A7A4A"/>
          </a:solidFill>
          <a:ln cap="flat" cmpd="sng" w="12700">
            <a:solidFill>
              <a:srgbClr val="1A7A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8"/>
          <p:cNvSpPr/>
          <p:nvPr/>
        </p:nvSpPr>
        <p:spPr>
          <a:xfrm>
            <a:off x="3200400" y="914400"/>
            <a:ext cx="2651760" cy="102412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Trebuchet MS"/>
              <a:buNone/>
            </a:pPr>
            <a:r>
              <a:rPr b="1" i="0" lang="en-US" sz="50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4%</a:t>
            </a:r>
            <a:endParaRPr b="0" i="0" sz="5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8"/>
          <p:cNvSpPr/>
          <p:nvPr/>
        </p:nvSpPr>
        <p:spPr>
          <a:xfrm>
            <a:off x="3291840" y="1920240"/>
            <a:ext cx="2468880" cy="694944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of wealthiest households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have no computer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8"/>
          <p:cNvSpPr/>
          <p:nvPr/>
        </p:nvSpPr>
        <p:spPr>
          <a:xfrm>
            <a:off x="6126480" y="822960"/>
            <a:ext cx="2651760" cy="1828800"/>
          </a:xfrm>
          <a:prstGeom prst="rect">
            <a:avLst/>
          </a:prstGeom>
          <a:solidFill>
            <a:srgbClr val="0D6E7A"/>
          </a:solidFill>
          <a:ln cap="flat" cmpd="sng" w="127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8"/>
          <p:cNvSpPr/>
          <p:nvPr/>
        </p:nvSpPr>
        <p:spPr>
          <a:xfrm>
            <a:off x="6126480" y="914400"/>
            <a:ext cx="2651760" cy="102412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Trebuchet MS"/>
              <a:buNone/>
            </a:pPr>
            <a:r>
              <a:rPr b="1" i="0" lang="en-US" sz="50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10×</a:t>
            </a:r>
            <a:endParaRPr b="0" i="0" sz="5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8"/>
          <p:cNvSpPr/>
          <p:nvPr/>
        </p:nvSpPr>
        <p:spPr>
          <a:xfrm>
            <a:off x="6217920" y="1920240"/>
            <a:ext cx="2468880" cy="694944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more likely to lack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 computer if low-income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8"/>
          <p:cNvSpPr/>
          <p:nvPr/>
        </p:nvSpPr>
        <p:spPr>
          <a:xfrm>
            <a:off x="274320" y="2834640"/>
            <a:ext cx="8595360" cy="2011680"/>
          </a:xfrm>
          <a:prstGeom prst="rect">
            <a:avLst/>
          </a:prstGeom>
          <a:solidFill>
            <a:srgbClr val="F4F7F9"/>
          </a:solidFill>
          <a:ln cap="flat" cmpd="sng" w="12700">
            <a:solidFill>
              <a:srgbClr val="D0DE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8"/>
          <p:cNvSpPr/>
          <p:nvPr/>
        </p:nvSpPr>
        <p:spPr>
          <a:xfrm>
            <a:off x="411480" y="2880360"/>
            <a:ext cx="83210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6E7A"/>
              </a:buClr>
              <a:buSzPts val="1300"/>
              <a:buFont typeface="Trebuchet MS"/>
              <a:buNone/>
            </a:pPr>
            <a:r>
              <a:rPr b="1" i="0" lang="en-US" sz="1300" u="none" cap="none" strike="noStrike">
                <a:solidFill>
                  <a:srgbClr val="0D6E7A"/>
                </a:solidFill>
                <a:latin typeface="Trebuchet MS"/>
                <a:ea typeface="Trebuchet MS"/>
                <a:cs typeface="Trebuchet MS"/>
                <a:sym typeface="Trebuchet MS"/>
              </a:rPr>
              <a:t>Internet Access by Household Income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8"/>
          <p:cNvSpPr/>
          <p:nvPr/>
        </p:nvSpPr>
        <p:spPr>
          <a:xfrm>
            <a:off x="365760" y="3328416"/>
            <a:ext cx="14173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Under $30K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8"/>
          <p:cNvSpPr/>
          <p:nvPr/>
        </p:nvSpPr>
        <p:spPr>
          <a:xfrm>
            <a:off x="1874520" y="3417570"/>
            <a:ext cx="6492240" cy="251460"/>
          </a:xfrm>
          <a:prstGeom prst="rect">
            <a:avLst/>
          </a:prstGeom>
          <a:solidFill>
            <a:srgbClr val="E0E8EF"/>
          </a:solidFill>
          <a:ln cap="flat" cmpd="sng" w="12700">
            <a:solidFill>
              <a:srgbClr val="E0E8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8"/>
          <p:cNvSpPr/>
          <p:nvPr/>
        </p:nvSpPr>
        <p:spPr>
          <a:xfrm>
            <a:off x="1874520" y="3417570"/>
            <a:ext cx="5128870" cy="251460"/>
          </a:xfrm>
          <a:prstGeom prst="rect">
            <a:avLst/>
          </a:prstGeom>
          <a:solidFill>
            <a:srgbClr val="0D6E7A"/>
          </a:solidFill>
          <a:ln cap="flat" cmpd="sng" w="127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8"/>
          <p:cNvSpPr/>
          <p:nvPr/>
        </p:nvSpPr>
        <p:spPr>
          <a:xfrm>
            <a:off x="7067398" y="3328416"/>
            <a:ext cx="4114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6E7A"/>
              </a:buClr>
              <a:buSzPts val="1200"/>
              <a:buFont typeface="Trebuchet MS"/>
              <a:buNone/>
            </a:pPr>
            <a:r>
              <a:rPr b="1" i="0" lang="en-US" sz="1200" u="none" cap="none" strike="noStrike">
                <a:solidFill>
                  <a:srgbClr val="0D6E7A"/>
                </a:solidFill>
                <a:latin typeface="Trebuchet MS"/>
                <a:ea typeface="Trebuchet MS"/>
                <a:cs typeface="Trebuchet MS"/>
                <a:sym typeface="Trebuchet MS"/>
              </a:rPr>
              <a:t>79%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8"/>
          <p:cNvSpPr/>
          <p:nvPr/>
        </p:nvSpPr>
        <p:spPr>
          <a:xfrm>
            <a:off x="365760" y="3831336"/>
            <a:ext cx="14173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$30K–$74K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8"/>
          <p:cNvSpPr/>
          <p:nvPr/>
        </p:nvSpPr>
        <p:spPr>
          <a:xfrm>
            <a:off x="1874520" y="3920490"/>
            <a:ext cx="6492240" cy="251460"/>
          </a:xfrm>
          <a:prstGeom prst="rect">
            <a:avLst/>
          </a:prstGeom>
          <a:solidFill>
            <a:srgbClr val="E0E8EF"/>
          </a:solidFill>
          <a:ln cap="flat" cmpd="sng" w="12700">
            <a:solidFill>
              <a:srgbClr val="E0E8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8"/>
          <p:cNvSpPr/>
          <p:nvPr/>
        </p:nvSpPr>
        <p:spPr>
          <a:xfrm>
            <a:off x="1874520" y="3920490"/>
            <a:ext cx="6037783" cy="251460"/>
          </a:xfrm>
          <a:prstGeom prst="rect">
            <a:avLst/>
          </a:prstGeom>
          <a:solidFill>
            <a:srgbClr val="0D6E7A"/>
          </a:solidFill>
          <a:ln cap="flat" cmpd="sng" w="127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8"/>
          <p:cNvSpPr/>
          <p:nvPr/>
        </p:nvSpPr>
        <p:spPr>
          <a:xfrm>
            <a:off x="7976311" y="3831336"/>
            <a:ext cx="4114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6E7A"/>
              </a:buClr>
              <a:buSzPts val="1200"/>
              <a:buFont typeface="Trebuchet MS"/>
              <a:buNone/>
            </a:pPr>
            <a:r>
              <a:rPr b="1" i="0" lang="en-US" sz="1200" u="none" cap="none" strike="noStrike">
                <a:solidFill>
                  <a:srgbClr val="0D6E7A"/>
                </a:solidFill>
                <a:latin typeface="Trebuchet MS"/>
                <a:ea typeface="Trebuchet MS"/>
                <a:cs typeface="Trebuchet MS"/>
                <a:sym typeface="Trebuchet MS"/>
              </a:rPr>
              <a:t>93%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8"/>
          <p:cNvSpPr/>
          <p:nvPr/>
        </p:nvSpPr>
        <p:spPr>
          <a:xfrm>
            <a:off x="365760" y="4334256"/>
            <a:ext cx="14173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$75K+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8"/>
          <p:cNvSpPr/>
          <p:nvPr/>
        </p:nvSpPr>
        <p:spPr>
          <a:xfrm>
            <a:off x="1874520" y="4423410"/>
            <a:ext cx="6492240" cy="251460"/>
          </a:xfrm>
          <a:prstGeom prst="rect">
            <a:avLst/>
          </a:prstGeom>
          <a:solidFill>
            <a:srgbClr val="E0E8EF"/>
          </a:solidFill>
          <a:ln cap="flat" cmpd="sng" w="12700">
            <a:solidFill>
              <a:srgbClr val="E0E8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8"/>
          <p:cNvSpPr/>
          <p:nvPr/>
        </p:nvSpPr>
        <p:spPr>
          <a:xfrm>
            <a:off x="1874520" y="4423410"/>
            <a:ext cx="6362395" cy="251460"/>
          </a:xfrm>
          <a:prstGeom prst="rect">
            <a:avLst/>
          </a:prstGeom>
          <a:solidFill>
            <a:srgbClr val="0D6E7A"/>
          </a:solidFill>
          <a:ln cap="flat" cmpd="sng" w="127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8"/>
          <p:cNvSpPr/>
          <p:nvPr/>
        </p:nvSpPr>
        <p:spPr>
          <a:xfrm>
            <a:off x="8300923" y="4334256"/>
            <a:ext cx="4114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6E7A"/>
              </a:buClr>
              <a:buSzPts val="1200"/>
              <a:buFont typeface="Trebuchet MS"/>
              <a:buNone/>
            </a:pPr>
            <a:r>
              <a:rPr b="1" i="0" lang="en-US" sz="1200" u="none" cap="none" strike="noStrike">
                <a:solidFill>
                  <a:srgbClr val="0D6E7A"/>
                </a:solidFill>
                <a:latin typeface="Trebuchet MS"/>
                <a:ea typeface="Trebuchet MS"/>
                <a:cs typeface="Trebuchet MS"/>
                <a:sym typeface="Trebuchet MS"/>
              </a:rPr>
              <a:t>98%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8"/>
          <p:cNvSpPr/>
          <p:nvPr/>
        </p:nvSpPr>
        <p:spPr>
          <a:xfrm>
            <a:off x="365760" y="4892040"/>
            <a:ext cx="84124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F94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6B7F94"/>
                </a:solidFill>
                <a:latin typeface="Calibri"/>
                <a:ea typeface="Calibri"/>
                <a:cs typeface="Calibri"/>
                <a:sym typeface="Calibri"/>
              </a:rPr>
              <a:t>Source: Huffman (2018); Pew Research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9"/>
          <p:cNvSpPr/>
          <p:nvPr/>
        </p:nvSpPr>
        <p:spPr>
          <a:xfrm>
            <a:off x="0" y="0"/>
            <a:ext cx="9144000" cy="713232"/>
          </a:xfrm>
          <a:prstGeom prst="rect">
            <a:avLst/>
          </a:prstGeom>
          <a:solidFill>
            <a:srgbClr val="1A2A4A"/>
          </a:solidFill>
          <a:ln cap="flat" cmpd="sng" w="12700">
            <a:solidFill>
              <a:srgbClr val="1A2A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28" name="Google Shape;12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168" y="128016"/>
            <a:ext cx="420624" cy="42062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9"/>
          <p:cNvSpPr/>
          <p:nvPr/>
        </p:nvSpPr>
        <p:spPr>
          <a:xfrm>
            <a:off x="777240" y="82296"/>
            <a:ext cx="81381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Trebuchet MS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Factor 2: Age &amp; Geography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9"/>
          <p:cNvSpPr/>
          <p:nvPr/>
        </p:nvSpPr>
        <p:spPr>
          <a:xfrm>
            <a:off x="274320" y="822960"/>
            <a:ext cx="4160520" cy="4023360"/>
          </a:xfrm>
          <a:prstGeom prst="rect">
            <a:avLst/>
          </a:prstGeom>
          <a:solidFill>
            <a:srgbClr val="F4F7F9"/>
          </a:solidFill>
          <a:ln cap="flat" cmpd="sng" w="12700">
            <a:solidFill>
              <a:srgbClr val="D0DE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9"/>
          <p:cNvSpPr/>
          <p:nvPr/>
        </p:nvSpPr>
        <p:spPr>
          <a:xfrm>
            <a:off x="274320" y="822960"/>
            <a:ext cx="4160520" cy="438912"/>
          </a:xfrm>
          <a:prstGeom prst="rect">
            <a:avLst/>
          </a:prstGeom>
          <a:solidFill>
            <a:srgbClr val="0D6E7A"/>
          </a:solidFill>
          <a:ln cap="flat" cmpd="sng" w="127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9"/>
          <p:cNvSpPr/>
          <p:nvPr/>
        </p:nvSpPr>
        <p:spPr>
          <a:xfrm>
            <a:off x="320040" y="822960"/>
            <a:ext cx="406908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rebuchet MS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AGE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9"/>
          <p:cNvSpPr/>
          <p:nvPr/>
        </p:nvSpPr>
        <p:spPr>
          <a:xfrm>
            <a:off x="411480" y="1353312"/>
            <a:ext cx="3886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F94"/>
              </a:buClr>
              <a:buSzPts val="1100"/>
              <a:buFont typeface="Calibri"/>
              <a:buNone/>
            </a:pPr>
            <a:r>
              <a:rPr b="0" i="1" lang="en-US" sz="1100" u="none" cap="none" strike="noStrike">
                <a:solidFill>
                  <a:srgbClr val="6B7F94"/>
                </a:solidFill>
                <a:latin typeface="Calibri"/>
                <a:ea typeface="Calibri"/>
                <a:cs typeface="Calibri"/>
                <a:sym typeface="Calibri"/>
              </a:rPr>
              <a:t>% using the internet, by age group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9"/>
          <p:cNvSpPr/>
          <p:nvPr/>
        </p:nvSpPr>
        <p:spPr>
          <a:xfrm>
            <a:off x="320040" y="1773936"/>
            <a:ext cx="1417320" cy="4800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18–29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9"/>
          <p:cNvSpPr/>
          <p:nvPr/>
        </p:nvSpPr>
        <p:spPr>
          <a:xfrm>
            <a:off x="1828800" y="1880235"/>
            <a:ext cx="2103120" cy="285750"/>
          </a:xfrm>
          <a:prstGeom prst="rect">
            <a:avLst/>
          </a:prstGeom>
          <a:solidFill>
            <a:srgbClr val="E0E8EF"/>
          </a:solidFill>
          <a:ln cap="flat" cmpd="sng" w="12700">
            <a:solidFill>
              <a:srgbClr val="E0E8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9"/>
          <p:cNvSpPr/>
          <p:nvPr/>
        </p:nvSpPr>
        <p:spPr>
          <a:xfrm>
            <a:off x="1828800" y="1880235"/>
            <a:ext cx="2018995" cy="285750"/>
          </a:xfrm>
          <a:prstGeom prst="rect">
            <a:avLst/>
          </a:prstGeom>
          <a:solidFill>
            <a:srgbClr val="0D6E7A"/>
          </a:solidFill>
          <a:ln cap="flat" cmpd="sng" w="127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9"/>
          <p:cNvSpPr/>
          <p:nvPr/>
        </p:nvSpPr>
        <p:spPr>
          <a:xfrm>
            <a:off x="3911803" y="1773936"/>
            <a:ext cx="411480" cy="4800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6E7A"/>
              </a:buClr>
              <a:buSzPts val="1200"/>
              <a:buFont typeface="Trebuchet MS"/>
              <a:buNone/>
            </a:pPr>
            <a:r>
              <a:rPr b="1" i="0" lang="en-US" sz="1200" u="none" cap="none" strike="noStrike">
                <a:solidFill>
                  <a:srgbClr val="0D6E7A"/>
                </a:solidFill>
                <a:latin typeface="Trebuchet MS"/>
                <a:ea typeface="Trebuchet MS"/>
                <a:cs typeface="Trebuchet MS"/>
                <a:sym typeface="Trebuchet MS"/>
              </a:rPr>
              <a:t>96%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9"/>
          <p:cNvSpPr/>
          <p:nvPr/>
        </p:nvSpPr>
        <p:spPr>
          <a:xfrm>
            <a:off x="320040" y="2345436"/>
            <a:ext cx="1417320" cy="4800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30–49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9"/>
          <p:cNvSpPr/>
          <p:nvPr/>
        </p:nvSpPr>
        <p:spPr>
          <a:xfrm>
            <a:off x="1828800" y="2451735"/>
            <a:ext cx="2103120" cy="285750"/>
          </a:xfrm>
          <a:prstGeom prst="rect">
            <a:avLst/>
          </a:prstGeom>
          <a:solidFill>
            <a:srgbClr val="E0E8EF"/>
          </a:solidFill>
          <a:ln cap="flat" cmpd="sng" w="12700">
            <a:solidFill>
              <a:srgbClr val="E0E8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9"/>
          <p:cNvSpPr/>
          <p:nvPr/>
        </p:nvSpPr>
        <p:spPr>
          <a:xfrm>
            <a:off x="1828800" y="2451735"/>
            <a:ext cx="1955902" cy="285750"/>
          </a:xfrm>
          <a:prstGeom prst="rect">
            <a:avLst/>
          </a:prstGeom>
          <a:solidFill>
            <a:srgbClr val="0D6E7A"/>
          </a:solidFill>
          <a:ln cap="flat" cmpd="sng" w="127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9"/>
          <p:cNvSpPr/>
          <p:nvPr/>
        </p:nvSpPr>
        <p:spPr>
          <a:xfrm>
            <a:off x="3848710" y="2345436"/>
            <a:ext cx="411480" cy="4800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6E7A"/>
              </a:buClr>
              <a:buSzPts val="1200"/>
              <a:buFont typeface="Trebuchet MS"/>
              <a:buNone/>
            </a:pPr>
            <a:r>
              <a:rPr b="1" i="0" lang="en-US" sz="1200" u="none" cap="none" strike="noStrike">
                <a:solidFill>
                  <a:srgbClr val="0D6E7A"/>
                </a:solidFill>
                <a:latin typeface="Trebuchet MS"/>
                <a:ea typeface="Trebuchet MS"/>
                <a:cs typeface="Trebuchet MS"/>
                <a:sym typeface="Trebuchet MS"/>
              </a:rPr>
              <a:t>93%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9"/>
          <p:cNvSpPr/>
          <p:nvPr/>
        </p:nvSpPr>
        <p:spPr>
          <a:xfrm>
            <a:off x="320040" y="2916936"/>
            <a:ext cx="1417320" cy="4800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50–64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9"/>
          <p:cNvSpPr/>
          <p:nvPr/>
        </p:nvSpPr>
        <p:spPr>
          <a:xfrm>
            <a:off x="1828800" y="3023235"/>
            <a:ext cx="2103120" cy="285750"/>
          </a:xfrm>
          <a:prstGeom prst="rect">
            <a:avLst/>
          </a:prstGeom>
          <a:solidFill>
            <a:srgbClr val="E0E8EF"/>
          </a:solidFill>
          <a:ln cap="flat" cmpd="sng" w="12700">
            <a:solidFill>
              <a:srgbClr val="E0E8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9"/>
          <p:cNvSpPr/>
          <p:nvPr/>
        </p:nvSpPr>
        <p:spPr>
          <a:xfrm>
            <a:off x="1828800" y="3023235"/>
            <a:ext cx="1745590" cy="285750"/>
          </a:xfrm>
          <a:prstGeom prst="rect">
            <a:avLst/>
          </a:prstGeom>
          <a:solidFill>
            <a:srgbClr val="0D6E7A"/>
          </a:solidFill>
          <a:ln cap="flat" cmpd="sng" w="127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9"/>
          <p:cNvSpPr/>
          <p:nvPr/>
        </p:nvSpPr>
        <p:spPr>
          <a:xfrm>
            <a:off x="3638398" y="2916936"/>
            <a:ext cx="411480" cy="4800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6E7A"/>
              </a:buClr>
              <a:buSzPts val="1200"/>
              <a:buFont typeface="Trebuchet MS"/>
              <a:buNone/>
            </a:pPr>
            <a:r>
              <a:rPr b="1" i="0" lang="en-US" sz="1200" u="none" cap="none" strike="noStrike">
                <a:solidFill>
                  <a:srgbClr val="0D6E7A"/>
                </a:solidFill>
                <a:latin typeface="Trebuchet MS"/>
                <a:ea typeface="Trebuchet MS"/>
                <a:cs typeface="Trebuchet MS"/>
                <a:sym typeface="Trebuchet MS"/>
              </a:rPr>
              <a:t>83%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9"/>
          <p:cNvSpPr/>
          <p:nvPr/>
        </p:nvSpPr>
        <p:spPr>
          <a:xfrm>
            <a:off x="320040" y="3488436"/>
            <a:ext cx="1417320" cy="4800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65+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9"/>
          <p:cNvSpPr/>
          <p:nvPr/>
        </p:nvSpPr>
        <p:spPr>
          <a:xfrm>
            <a:off x="1828800" y="3594735"/>
            <a:ext cx="2103120" cy="285750"/>
          </a:xfrm>
          <a:prstGeom prst="rect">
            <a:avLst/>
          </a:prstGeom>
          <a:solidFill>
            <a:srgbClr val="E0E8EF"/>
          </a:solidFill>
          <a:ln cap="flat" cmpd="sng" w="12700">
            <a:solidFill>
              <a:srgbClr val="E0E8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9"/>
          <p:cNvSpPr/>
          <p:nvPr/>
        </p:nvSpPr>
        <p:spPr>
          <a:xfrm>
            <a:off x="1828800" y="3594735"/>
            <a:ext cx="1345997" cy="285750"/>
          </a:xfrm>
          <a:prstGeom prst="rect">
            <a:avLst/>
          </a:prstGeom>
          <a:solidFill>
            <a:srgbClr val="0D6E7A"/>
          </a:solidFill>
          <a:ln cap="flat" cmpd="sng" w="127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9"/>
          <p:cNvSpPr/>
          <p:nvPr/>
        </p:nvSpPr>
        <p:spPr>
          <a:xfrm>
            <a:off x="3238805" y="3488436"/>
            <a:ext cx="411480" cy="4800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6E7A"/>
              </a:buClr>
              <a:buSzPts val="1200"/>
              <a:buFont typeface="Trebuchet MS"/>
              <a:buNone/>
            </a:pPr>
            <a:r>
              <a:rPr b="1" i="0" lang="en-US" sz="1200" u="none" cap="none" strike="noStrike">
                <a:solidFill>
                  <a:srgbClr val="0D6E7A"/>
                </a:solidFill>
                <a:latin typeface="Trebuchet MS"/>
                <a:ea typeface="Trebuchet MS"/>
                <a:cs typeface="Trebuchet MS"/>
                <a:sym typeface="Trebuchet MS"/>
              </a:rPr>
              <a:t>64%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9"/>
          <p:cNvSpPr/>
          <p:nvPr/>
        </p:nvSpPr>
        <p:spPr>
          <a:xfrm>
            <a:off x="411480" y="4160520"/>
            <a:ext cx="38862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100"/>
              <a:buFont typeface="Calibri"/>
              <a:buNone/>
            </a:pPr>
            <a:r>
              <a:rPr b="0" i="1" lang="en-US" sz="11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In 2016, only 64% of adults 65+ used the internet. (Huffman, 2018)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9"/>
          <p:cNvSpPr/>
          <p:nvPr/>
        </p:nvSpPr>
        <p:spPr>
          <a:xfrm>
            <a:off x="4754880" y="822960"/>
            <a:ext cx="4160520" cy="4023360"/>
          </a:xfrm>
          <a:prstGeom prst="rect">
            <a:avLst/>
          </a:prstGeom>
          <a:solidFill>
            <a:srgbClr val="F4F7F9"/>
          </a:solidFill>
          <a:ln cap="flat" cmpd="sng" w="12700">
            <a:solidFill>
              <a:srgbClr val="D0DE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9"/>
          <p:cNvSpPr/>
          <p:nvPr/>
        </p:nvSpPr>
        <p:spPr>
          <a:xfrm>
            <a:off x="4754880" y="822960"/>
            <a:ext cx="4160520" cy="438912"/>
          </a:xfrm>
          <a:prstGeom prst="rect">
            <a:avLst/>
          </a:prstGeom>
          <a:solidFill>
            <a:srgbClr val="1A2A4A"/>
          </a:solidFill>
          <a:ln cap="flat" cmpd="sng" w="12700">
            <a:solidFill>
              <a:srgbClr val="1A2A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9"/>
          <p:cNvSpPr/>
          <p:nvPr/>
        </p:nvSpPr>
        <p:spPr>
          <a:xfrm>
            <a:off x="4800600" y="822960"/>
            <a:ext cx="406908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rebuchet MS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GLOBAL INTERNET USERS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9"/>
          <p:cNvSpPr/>
          <p:nvPr/>
        </p:nvSpPr>
        <p:spPr>
          <a:xfrm>
            <a:off x="4846320" y="1353312"/>
            <a:ext cx="39776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F94"/>
              </a:buClr>
              <a:buSzPts val="1100"/>
              <a:buFont typeface="Calibri"/>
              <a:buNone/>
            </a:pPr>
            <a:r>
              <a:rPr b="0" i="1" lang="en-US" sz="1100" u="none" cap="none" strike="noStrike">
                <a:solidFill>
                  <a:srgbClr val="6B7F94"/>
                </a:solidFill>
                <a:latin typeface="Calibri"/>
                <a:ea typeface="Calibri"/>
                <a:cs typeface="Calibri"/>
                <a:sym typeface="Calibri"/>
              </a:rPr>
              <a:t>Share of global internet users, 2017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9"/>
          <p:cNvSpPr/>
          <p:nvPr/>
        </p:nvSpPr>
        <p:spPr>
          <a:xfrm>
            <a:off x="4800600" y="1773936"/>
            <a:ext cx="141732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Asia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9"/>
          <p:cNvSpPr/>
          <p:nvPr/>
        </p:nvSpPr>
        <p:spPr>
          <a:xfrm>
            <a:off x="6309360" y="1855470"/>
            <a:ext cx="2103120" cy="236220"/>
          </a:xfrm>
          <a:prstGeom prst="rect">
            <a:avLst/>
          </a:prstGeom>
          <a:solidFill>
            <a:srgbClr val="E0E8EF"/>
          </a:solidFill>
          <a:ln cap="flat" cmpd="sng" w="12700">
            <a:solidFill>
              <a:srgbClr val="E0E8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9"/>
          <p:cNvSpPr/>
          <p:nvPr/>
        </p:nvSpPr>
        <p:spPr>
          <a:xfrm>
            <a:off x="6309360" y="1855470"/>
            <a:ext cx="1911927" cy="236220"/>
          </a:xfrm>
          <a:prstGeom prst="rect">
            <a:avLst/>
          </a:prstGeom>
          <a:solidFill>
            <a:srgbClr val="0D6E7A"/>
          </a:solidFill>
          <a:ln cap="flat" cmpd="sng" w="127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9"/>
          <p:cNvSpPr/>
          <p:nvPr/>
        </p:nvSpPr>
        <p:spPr>
          <a:xfrm>
            <a:off x="8285295" y="1773936"/>
            <a:ext cx="41148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6E7A"/>
              </a:buClr>
              <a:buSzPts val="1200"/>
              <a:buFont typeface="Trebuchet MS"/>
              <a:buNone/>
            </a:pPr>
            <a:r>
              <a:rPr b="1" i="0" lang="en-US" sz="1200" u="none" cap="none" strike="noStrike">
                <a:solidFill>
                  <a:srgbClr val="0D6E7A"/>
                </a:solidFill>
                <a:latin typeface="Trebuchet MS"/>
                <a:ea typeface="Trebuchet MS"/>
                <a:cs typeface="Trebuchet MS"/>
                <a:sym typeface="Trebuchet MS"/>
              </a:rPr>
              <a:t>50%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9"/>
          <p:cNvSpPr/>
          <p:nvPr/>
        </p:nvSpPr>
        <p:spPr>
          <a:xfrm>
            <a:off x="4800600" y="2246376"/>
            <a:ext cx="141732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Europe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9"/>
          <p:cNvSpPr/>
          <p:nvPr/>
        </p:nvSpPr>
        <p:spPr>
          <a:xfrm>
            <a:off x="6309360" y="2327910"/>
            <a:ext cx="2103120" cy="236220"/>
          </a:xfrm>
          <a:prstGeom prst="rect">
            <a:avLst/>
          </a:prstGeom>
          <a:solidFill>
            <a:srgbClr val="E0E8EF"/>
          </a:solidFill>
          <a:ln cap="flat" cmpd="sng" w="12700">
            <a:solidFill>
              <a:srgbClr val="E0E8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9"/>
          <p:cNvSpPr/>
          <p:nvPr/>
        </p:nvSpPr>
        <p:spPr>
          <a:xfrm>
            <a:off x="6309360" y="2327910"/>
            <a:ext cx="650055" cy="236220"/>
          </a:xfrm>
          <a:prstGeom prst="rect">
            <a:avLst/>
          </a:prstGeom>
          <a:solidFill>
            <a:srgbClr val="0D6E7A"/>
          </a:solidFill>
          <a:ln cap="flat" cmpd="sng" w="127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9"/>
          <p:cNvSpPr/>
          <p:nvPr/>
        </p:nvSpPr>
        <p:spPr>
          <a:xfrm>
            <a:off x="7023423" y="2246376"/>
            <a:ext cx="41148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6E7A"/>
              </a:buClr>
              <a:buSzPts val="1200"/>
              <a:buFont typeface="Trebuchet MS"/>
              <a:buNone/>
            </a:pPr>
            <a:r>
              <a:rPr b="1" i="0" lang="en-US" sz="1200" u="none" cap="none" strike="noStrike">
                <a:solidFill>
                  <a:srgbClr val="0D6E7A"/>
                </a:solidFill>
                <a:latin typeface="Trebuchet MS"/>
                <a:ea typeface="Trebuchet MS"/>
                <a:cs typeface="Trebuchet MS"/>
                <a:sym typeface="Trebuchet MS"/>
              </a:rPr>
              <a:t>17%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9"/>
          <p:cNvSpPr/>
          <p:nvPr/>
        </p:nvSpPr>
        <p:spPr>
          <a:xfrm>
            <a:off x="4800600" y="2718816"/>
            <a:ext cx="141732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Lat Am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9"/>
          <p:cNvSpPr/>
          <p:nvPr/>
        </p:nvSpPr>
        <p:spPr>
          <a:xfrm>
            <a:off x="6309360" y="2800350"/>
            <a:ext cx="2103120" cy="236220"/>
          </a:xfrm>
          <a:prstGeom prst="rect">
            <a:avLst/>
          </a:prstGeom>
          <a:solidFill>
            <a:srgbClr val="E0E8EF"/>
          </a:solidFill>
          <a:ln cap="flat" cmpd="sng" w="12700">
            <a:solidFill>
              <a:srgbClr val="E0E8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9"/>
          <p:cNvSpPr/>
          <p:nvPr/>
        </p:nvSpPr>
        <p:spPr>
          <a:xfrm>
            <a:off x="6309360" y="2800350"/>
            <a:ext cx="382385" cy="236220"/>
          </a:xfrm>
          <a:prstGeom prst="rect">
            <a:avLst/>
          </a:prstGeom>
          <a:solidFill>
            <a:srgbClr val="0D6E7A"/>
          </a:solidFill>
          <a:ln cap="flat" cmpd="sng" w="127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9"/>
          <p:cNvSpPr/>
          <p:nvPr/>
        </p:nvSpPr>
        <p:spPr>
          <a:xfrm>
            <a:off x="6755753" y="2718816"/>
            <a:ext cx="41148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6E7A"/>
              </a:buClr>
              <a:buSzPts val="1200"/>
              <a:buFont typeface="Trebuchet MS"/>
              <a:buNone/>
            </a:pPr>
            <a:r>
              <a:rPr b="1" i="0" lang="en-US" sz="1200" u="none" cap="none" strike="noStrike">
                <a:solidFill>
                  <a:srgbClr val="0D6E7A"/>
                </a:solidFill>
                <a:latin typeface="Trebuchet MS"/>
                <a:ea typeface="Trebuchet MS"/>
                <a:cs typeface="Trebuchet MS"/>
                <a:sym typeface="Trebuchet MS"/>
              </a:rPr>
              <a:t>10%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9"/>
          <p:cNvSpPr/>
          <p:nvPr/>
        </p:nvSpPr>
        <p:spPr>
          <a:xfrm>
            <a:off x="4800600" y="3191256"/>
            <a:ext cx="141732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Africa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9"/>
          <p:cNvSpPr/>
          <p:nvPr/>
        </p:nvSpPr>
        <p:spPr>
          <a:xfrm>
            <a:off x="6309360" y="3272790"/>
            <a:ext cx="2103120" cy="236220"/>
          </a:xfrm>
          <a:prstGeom prst="rect">
            <a:avLst/>
          </a:prstGeom>
          <a:solidFill>
            <a:srgbClr val="E0E8EF"/>
          </a:solidFill>
          <a:ln cap="flat" cmpd="sng" w="12700">
            <a:solidFill>
              <a:srgbClr val="E0E8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9"/>
          <p:cNvSpPr/>
          <p:nvPr/>
        </p:nvSpPr>
        <p:spPr>
          <a:xfrm>
            <a:off x="6309360" y="3272790"/>
            <a:ext cx="344147" cy="236220"/>
          </a:xfrm>
          <a:prstGeom prst="rect">
            <a:avLst/>
          </a:prstGeom>
          <a:solidFill>
            <a:srgbClr val="0D6E7A"/>
          </a:solidFill>
          <a:ln cap="flat" cmpd="sng" w="127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9"/>
          <p:cNvSpPr/>
          <p:nvPr/>
        </p:nvSpPr>
        <p:spPr>
          <a:xfrm>
            <a:off x="6717515" y="3191256"/>
            <a:ext cx="41148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6E7A"/>
              </a:buClr>
              <a:buSzPts val="1200"/>
              <a:buFont typeface="Trebuchet MS"/>
              <a:buNone/>
            </a:pPr>
            <a:r>
              <a:rPr b="1" i="0" lang="en-US" sz="1200" u="none" cap="none" strike="noStrike">
                <a:solidFill>
                  <a:srgbClr val="0D6E7A"/>
                </a:solidFill>
                <a:latin typeface="Trebuchet MS"/>
                <a:ea typeface="Trebuchet MS"/>
                <a:cs typeface="Trebuchet MS"/>
                <a:sym typeface="Trebuchet MS"/>
              </a:rPr>
              <a:t>9%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9"/>
          <p:cNvSpPr/>
          <p:nvPr/>
        </p:nvSpPr>
        <p:spPr>
          <a:xfrm>
            <a:off x="4800600" y="3663696"/>
            <a:ext cx="141732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N. America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9"/>
          <p:cNvSpPr/>
          <p:nvPr/>
        </p:nvSpPr>
        <p:spPr>
          <a:xfrm>
            <a:off x="6309360" y="3745230"/>
            <a:ext cx="2103120" cy="236220"/>
          </a:xfrm>
          <a:prstGeom prst="rect">
            <a:avLst/>
          </a:prstGeom>
          <a:solidFill>
            <a:srgbClr val="E0E8EF"/>
          </a:solidFill>
          <a:ln cap="flat" cmpd="sng" w="12700">
            <a:solidFill>
              <a:srgbClr val="E0E8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9"/>
          <p:cNvSpPr/>
          <p:nvPr/>
        </p:nvSpPr>
        <p:spPr>
          <a:xfrm>
            <a:off x="6309360" y="3745230"/>
            <a:ext cx="344147" cy="236220"/>
          </a:xfrm>
          <a:prstGeom prst="rect">
            <a:avLst/>
          </a:prstGeom>
          <a:solidFill>
            <a:srgbClr val="0D6E7A"/>
          </a:solidFill>
          <a:ln cap="flat" cmpd="sng" w="127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9"/>
          <p:cNvSpPr/>
          <p:nvPr/>
        </p:nvSpPr>
        <p:spPr>
          <a:xfrm>
            <a:off x="6717515" y="3663696"/>
            <a:ext cx="41148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6E7A"/>
              </a:buClr>
              <a:buSzPts val="1200"/>
              <a:buFont typeface="Trebuchet MS"/>
              <a:buNone/>
            </a:pPr>
            <a:r>
              <a:rPr b="1" i="0" lang="en-US" sz="1200" u="none" cap="none" strike="noStrike">
                <a:solidFill>
                  <a:srgbClr val="0D6E7A"/>
                </a:solidFill>
                <a:latin typeface="Trebuchet MS"/>
                <a:ea typeface="Trebuchet MS"/>
                <a:cs typeface="Trebuchet MS"/>
                <a:sym typeface="Trebuchet MS"/>
              </a:rPr>
              <a:t>9%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9"/>
          <p:cNvSpPr/>
          <p:nvPr/>
        </p:nvSpPr>
        <p:spPr>
          <a:xfrm>
            <a:off x="4800600" y="4136136"/>
            <a:ext cx="141732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Middle East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9"/>
          <p:cNvSpPr/>
          <p:nvPr/>
        </p:nvSpPr>
        <p:spPr>
          <a:xfrm>
            <a:off x="6309360" y="4217670"/>
            <a:ext cx="2103120" cy="236220"/>
          </a:xfrm>
          <a:prstGeom prst="rect">
            <a:avLst/>
          </a:prstGeom>
          <a:solidFill>
            <a:srgbClr val="E0E8EF"/>
          </a:solidFill>
          <a:ln cap="flat" cmpd="sng" w="12700">
            <a:solidFill>
              <a:srgbClr val="E0E8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9"/>
          <p:cNvSpPr/>
          <p:nvPr/>
        </p:nvSpPr>
        <p:spPr>
          <a:xfrm>
            <a:off x="6309360" y="4217670"/>
            <a:ext cx="152954" cy="236220"/>
          </a:xfrm>
          <a:prstGeom prst="rect">
            <a:avLst/>
          </a:prstGeom>
          <a:solidFill>
            <a:srgbClr val="0D6E7A"/>
          </a:solidFill>
          <a:ln cap="flat" cmpd="sng" w="127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9"/>
          <p:cNvSpPr/>
          <p:nvPr/>
        </p:nvSpPr>
        <p:spPr>
          <a:xfrm>
            <a:off x="6526322" y="4136136"/>
            <a:ext cx="41148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6E7A"/>
              </a:buClr>
              <a:buSzPts val="1200"/>
              <a:buFont typeface="Trebuchet MS"/>
              <a:buNone/>
            </a:pPr>
            <a:r>
              <a:rPr b="1" i="0" lang="en-US" sz="1200" u="none" cap="none" strike="noStrike">
                <a:solidFill>
                  <a:srgbClr val="0D6E7A"/>
                </a:solidFill>
                <a:latin typeface="Trebuchet MS"/>
                <a:ea typeface="Trebuchet MS"/>
                <a:cs typeface="Trebuchet MS"/>
                <a:sym typeface="Trebuchet MS"/>
              </a:rPr>
              <a:t>4%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9"/>
          <p:cNvSpPr/>
          <p:nvPr/>
        </p:nvSpPr>
        <p:spPr>
          <a:xfrm>
            <a:off x="4846320" y="4663440"/>
            <a:ext cx="39776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F94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6B7F94"/>
                </a:solidFill>
                <a:latin typeface="Calibri"/>
                <a:ea typeface="Calibri"/>
                <a:cs typeface="Calibri"/>
                <a:sym typeface="Calibri"/>
              </a:rPr>
              <a:t>Source: Internet World Stats, 2017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9"/>
          <p:cNvSpPr/>
          <p:nvPr/>
        </p:nvSpPr>
        <p:spPr>
          <a:xfrm>
            <a:off x="0" y="4526280"/>
            <a:ext cx="9144000" cy="576072"/>
          </a:xfrm>
          <a:prstGeom prst="rect">
            <a:avLst/>
          </a:prstGeom>
          <a:solidFill>
            <a:srgbClr val="0D5A64"/>
          </a:solidFill>
          <a:ln cap="flat" cmpd="sng" w="12700">
            <a:solidFill>
              <a:srgbClr val="0D5A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9"/>
          <p:cNvSpPr/>
          <p:nvPr/>
        </p:nvSpPr>
        <p:spPr>
          <a:xfrm>
            <a:off x="365760" y="4526280"/>
            <a:ext cx="8412480" cy="5760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8A838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E8A838"/>
                </a:solidFill>
                <a:latin typeface="Calibri"/>
                <a:ea typeface="Calibri"/>
                <a:cs typeface="Calibri"/>
                <a:sym typeface="Calibri"/>
              </a:rPr>
              <a:t>Reflect: </a:t>
            </a:r>
            <a:r>
              <a:rPr b="0" i="0" lang="en-US" sz="1200" u="none" cap="none" strike="noStrike">
                <a:solidFill>
                  <a:srgbClr val="D6EDF0"/>
                </a:solidFill>
                <a:latin typeface="Calibri"/>
                <a:ea typeface="Calibri"/>
                <a:cs typeface="Calibri"/>
                <a:sym typeface="Calibri"/>
              </a:rPr>
              <a:t>How might age-related internet gaps affect parent-teacher communication in your school?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0"/>
          <p:cNvSpPr/>
          <p:nvPr/>
        </p:nvSpPr>
        <p:spPr>
          <a:xfrm>
            <a:off x="0" y="0"/>
            <a:ext cx="9144000" cy="713232"/>
          </a:xfrm>
          <a:prstGeom prst="rect">
            <a:avLst/>
          </a:prstGeom>
          <a:solidFill>
            <a:srgbClr val="1A2A4A"/>
          </a:solidFill>
          <a:ln cap="flat" cmpd="sng" w="12700">
            <a:solidFill>
              <a:srgbClr val="1A2A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88" name="Google Shape;18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168" y="128016"/>
            <a:ext cx="420624" cy="420624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10"/>
          <p:cNvSpPr/>
          <p:nvPr/>
        </p:nvSpPr>
        <p:spPr>
          <a:xfrm>
            <a:off x="777240" y="82296"/>
            <a:ext cx="81381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Trebuchet MS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Factor 3: Education &amp; Disability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0"/>
          <p:cNvSpPr/>
          <p:nvPr/>
        </p:nvSpPr>
        <p:spPr>
          <a:xfrm>
            <a:off x="274320" y="822960"/>
            <a:ext cx="4160520" cy="3749040"/>
          </a:xfrm>
          <a:prstGeom prst="rect">
            <a:avLst/>
          </a:prstGeom>
          <a:solidFill>
            <a:srgbClr val="F4F7F9"/>
          </a:solidFill>
          <a:ln cap="flat" cmpd="sng" w="12700">
            <a:solidFill>
              <a:srgbClr val="D0DE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0"/>
          <p:cNvSpPr/>
          <p:nvPr/>
        </p:nvSpPr>
        <p:spPr>
          <a:xfrm>
            <a:off x="274320" y="822960"/>
            <a:ext cx="4160520" cy="438912"/>
          </a:xfrm>
          <a:prstGeom prst="rect">
            <a:avLst/>
          </a:prstGeom>
          <a:solidFill>
            <a:srgbClr val="0D6E7A"/>
          </a:solidFill>
          <a:ln cap="flat" cmpd="sng" w="127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0"/>
          <p:cNvSpPr/>
          <p:nvPr/>
        </p:nvSpPr>
        <p:spPr>
          <a:xfrm>
            <a:off x="320040" y="822960"/>
            <a:ext cx="406908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rebuchet MS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EDUCATION LEVEL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0"/>
          <p:cNvSpPr/>
          <p:nvPr/>
        </p:nvSpPr>
        <p:spPr>
          <a:xfrm>
            <a:off x="411480" y="1353312"/>
            <a:ext cx="3886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F94"/>
              </a:buClr>
              <a:buSzPts val="1100"/>
              <a:buFont typeface="Calibri"/>
              <a:buNone/>
            </a:pPr>
            <a:r>
              <a:rPr b="0" i="1" lang="en-US" sz="1100" u="none" cap="none" strike="noStrike">
                <a:solidFill>
                  <a:srgbClr val="6B7F94"/>
                </a:solidFill>
                <a:latin typeface="Calibri"/>
                <a:ea typeface="Calibri"/>
                <a:cs typeface="Calibri"/>
                <a:sym typeface="Calibri"/>
              </a:rPr>
              <a:t>% who use the internet, by education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0"/>
          <p:cNvSpPr/>
          <p:nvPr/>
        </p:nvSpPr>
        <p:spPr>
          <a:xfrm>
            <a:off x="320040" y="1773936"/>
            <a:ext cx="14173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College grad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0"/>
          <p:cNvSpPr/>
          <p:nvPr/>
        </p:nvSpPr>
        <p:spPr>
          <a:xfrm>
            <a:off x="1828800" y="1897380"/>
            <a:ext cx="2103120" cy="320040"/>
          </a:xfrm>
          <a:prstGeom prst="rect">
            <a:avLst/>
          </a:prstGeom>
          <a:solidFill>
            <a:srgbClr val="E0E8EF"/>
          </a:solidFill>
          <a:ln cap="flat" cmpd="sng" w="12700">
            <a:solidFill>
              <a:srgbClr val="E0E8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0"/>
          <p:cNvSpPr/>
          <p:nvPr/>
        </p:nvSpPr>
        <p:spPr>
          <a:xfrm>
            <a:off x="1828800" y="1897380"/>
            <a:ext cx="2061058" cy="320040"/>
          </a:xfrm>
          <a:prstGeom prst="rect">
            <a:avLst/>
          </a:prstGeom>
          <a:solidFill>
            <a:srgbClr val="0D6E7A"/>
          </a:solidFill>
          <a:ln cap="flat" cmpd="sng" w="127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10"/>
          <p:cNvSpPr/>
          <p:nvPr/>
        </p:nvSpPr>
        <p:spPr>
          <a:xfrm>
            <a:off x="3953866" y="1773936"/>
            <a:ext cx="4114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6E7A"/>
              </a:buClr>
              <a:buSzPts val="1200"/>
              <a:buFont typeface="Trebuchet MS"/>
              <a:buNone/>
            </a:pPr>
            <a:r>
              <a:rPr b="1" i="0" lang="en-US" sz="1200" u="none" cap="none" strike="noStrike">
                <a:solidFill>
                  <a:srgbClr val="0D6E7A"/>
                </a:solidFill>
                <a:latin typeface="Trebuchet MS"/>
                <a:ea typeface="Trebuchet MS"/>
                <a:cs typeface="Trebuchet MS"/>
                <a:sym typeface="Trebuchet MS"/>
              </a:rPr>
              <a:t>98%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0"/>
          <p:cNvSpPr/>
          <p:nvPr/>
        </p:nvSpPr>
        <p:spPr>
          <a:xfrm>
            <a:off x="320040" y="2414016"/>
            <a:ext cx="14173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Some college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0"/>
          <p:cNvSpPr/>
          <p:nvPr/>
        </p:nvSpPr>
        <p:spPr>
          <a:xfrm>
            <a:off x="1828800" y="2537460"/>
            <a:ext cx="2103120" cy="320040"/>
          </a:xfrm>
          <a:prstGeom prst="rect">
            <a:avLst/>
          </a:prstGeom>
          <a:solidFill>
            <a:srgbClr val="E0E8EF"/>
          </a:solidFill>
          <a:ln cap="flat" cmpd="sng" w="12700">
            <a:solidFill>
              <a:srgbClr val="E0E8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0"/>
          <p:cNvSpPr/>
          <p:nvPr/>
        </p:nvSpPr>
        <p:spPr>
          <a:xfrm>
            <a:off x="1828800" y="2537460"/>
            <a:ext cx="1913839" cy="320040"/>
          </a:xfrm>
          <a:prstGeom prst="rect">
            <a:avLst/>
          </a:prstGeom>
          <a:solidFill>
            <a:srgbClr val="0D6E7A"/>
          </a:solidFill>
          <a:ln cap="flat" cmpd="sng" w="127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0"/>
          <p:cNvSpPr/>
          <p:nvPr/>
        </p:nvSpPr>
        <p:spPr>
          <a:xfrm>
            <a:off x="3806647" y="2414016"/>
            <a:ext cx="4114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6E7A"/>
              </a:buClr>
              <a:buSzPts val="1200"/>
              <a:buFont typeface="Trebuchet MS"/>
              <a:buNone/>
            </a:pPr>
            <a:r>
              <a:rPr b="1" i="0" lang="en-US" sz="1200" u="none" cap="none" strike="noStrike">
                <a:solidFill>
                  <a:srgbClr val="0D6E7A"/>
                </a:solidFill>
                <a:latin typeface="Trebuchet MS"/>
                <a:ea typeface="Trebuchet MS"/>
                <a:cs typeface="Trebuchet MS"/>
                <a:sym typeface="Trebuchet MS"/>
              </a:rPr>
              <a:t>91%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0"/>
          <p:cNvSpPr/>
          <p:nvPr/>
        </p:nvSpPr>
        <p:spPr>
          <a:xfrm>
            <a:off x="320040" y="3054096"/>
            <a:ext cx="14173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High school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0"/>
          <p:cNvSpPr/>
          <p:nvPr/>
        </p:nvSpPr>
        <p:spPr>
          <a:xfrm>
            <a:off x="1828800" y="3177540"/>
            <a:ext cx="2103120" cy="320040"/>
          </a:xfrm>
          <a:prstGeom prst="rect">
            <a:avLst/>
          </a:prstGeom>
          <a:solidFill>
            <a:srgbClr val="E0E8EF"/>
          </a:solidFill>
          <a:ln cap="flat" cmpd="sng" w="12700">
            <a:solidFill>
              <a:srgbClr val="E0E8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0"/>
          <p:cNvSpPr/>
          <p:nvPr/>
        </p:nvSpPr>
        <p:spPr>
          <a:xfrm>
            <a:off x="1828800" y="3177540"/>
            <a:ext cx="1640434" cy="320040"/>
          </a:xfrm>
          <a:prstGeom prst="rect">
            <a:avLst/>
          </a:prstGeom>
          <a:solidFill>
            <a:srgbClr val="0D6E7A"/>
          </a:solidFill>
          <a:ln cap="flat" cmpd="sng" w="127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10"/>
          <p:cNvSpPr/>
          <p:nvPr/>
        </p:nvSpPr>
        <p:spPr>
          <a:xfrm>
            <a:off x="3533242" y="3054096"/>
            <a:ext cx="4114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6E7A"/>
              </a:buClr>
              <a:buSzPts val="1200"/>
              <a:buFont typeface="Trebuchet MS"/>
              <a:buNone/>
            </a:pPr>
            <a:r>
              <a:rPr b="1" i="0" lang="en-US" sz="1200" u="none" cap="none" strike="noStrike">
                <a:solidFill>
                  <a:srgbClr val="0D6E7A"/>
                </a:solidFill>
                <a:latin typeface="Trebuchet MS"/>
                <a:ea typeface="Trebuchet MS"/>
                <a:cs typeface="Trebuchet MS"/>
                <a:sym typeface="Trebuchet MS"/>
              </a:rPr>
              <a:t>78%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0"/>
          <p:cNvSpPr/>
          <p:nvPr/>
        </p:nvSpPr>
        <p:spPr>
          <a:xfrm>
            <a:off x="320040" y="3694176"/>
            <a:ext cx="14173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No HS degree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0"/>
          <p:cNvSpPr/>
          <p:nvPr/>
        </p:nvSpPr>
        <p:spPr>
          <a:xfrm>
            <a:off x="1828800" y="3817620"/>
            <a:ext cx="2103120" cy="320040"/>
          </a:xfrm>
          <a:prstGeom prst="rect">
            <a:avLst/>
          </a:prstGeom>
          <a:solidFill>
            <a:srgbClr val="E0E8EF"/>
          </a:solidFill>
          <a:ln cap="flat" cmpd="sng" w="12700">
            <a:solidFill>
              <a:srgbClr val="E0E8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0"/>
          <p:cNvSpPr/>
          <p:nvPr/>
        </p:nvSpPr>
        <p:spPr>
          <a:xfrm>
            <a:off x="1828800" y="3817620"/>
            <a:ext cx="1430122" cy="320040"/>
          </a:xfrm>
          <a:prstGeom prst="rect">
            <a:avLst/>
          </a:prstGeom>
          <a:solidFill>
            <a:srgbClr val="0D6E7A"/>
          </a:solidFill>
          <a:ln cap="flat" cmpd="sng" w="127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0"/>
          <p:cNvSpPr/>
          <p:nvPr/>
        </p:nvSpPr>
        <p:spPr>
          <a:xfrm>
            <a:off x="3322930" y="3694176"/>
            <a:ext cx="4114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6E7A"/>
              </a:buClr>
              <a:buSzPts val="1200"/>
              <a:buFont typeface="Trebuchet MS"/>
              <a:buNone/>
            </a:pPr>
            <a:r>
              <a:rPr b="1" i="0" lang="en-US" sz="1200" u="none" cap="none" strike="noStrike">
                <a:solidFill>
                  <a:srgbClr val="0D6E7A"/>
                </a:solidFill>
                <a:latin typeface="Trebuchet MS"/>
                <a:ea typeface="Trebuchet MS"/>
                <a:cs typeface="Trebuchet MS"/>
                <a:sym typeface="Trebuchet MS"/>
              </a:rPr>
              <a:t>68%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0"/>
          <p:cNvSpPr/>
          <p:nvPr/>
        </p:nvSpPr>
        <p:spPr>
          <a:xfrm>
            <a:off x="411480" y="4407408"/>
            <a:ext cx="3886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100"/>
              <a:buFont typeface="Calibri"/>
              <a:buNone/>
            </a:pPr>
            <a:r>
              <a:rPr b="0" i="1" lang="en-US" sz="11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30-pt gap between most and least educated. (Huffman, 2018)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0"/>
          <p:cNvSpPr/>
          <p:nvPr/>
        </p:nvSpPr>
        <p:spPr>
          <a:xfrm>
            <a:off x="4754880" y="822960"/>
            <a:ext cx="4160520" cy="3749040"/>
          </a:xfrm>
          <a:prstGeom prst="rect">
            <a:avLst/>
          </a:prstGeom>
          <a:solidFill>
            <a:srgbClr val="F4F7F9"/>
          </a:solidFill>
          <a:ln cap="flat" cmpd="sng" w="12700">
            <a:solidFill>
              <a:srgbClr val="D0DE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0"/>
          <p:cNvSpPr/>
          <p:nvPr/>
        </p:nvSpPr>
        <p:spPr>
          <a:xfrm>
            <a:off x="4754880" y="822960"/>
            <a:ext cx="4160520" cy="438912"/>
          </a:xfrm>
          <a:prstGeom prst="rect">
            <a:avLst/>
          </a:prstGeom>
          <a:solidFill>
            <a:srgbClr val="1A2A4A"/>
          </a:solidFill>
          <a:ln cap="flat" cmpd="sng" w="12700">
            <a:solidFill>
              <a:srgbClr val="1A2A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10"/>
          <p:cNvSpPr/>
          <p:nvPr/>
        </p:nvSpPr>
        <p:spPr>
          <a:xfrm>
            <a:off x="4800600" y="822960"/>
            <a:ext cx="406908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rebuchet MS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DISABILITY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0"/>
          <p:cNvSpPr/>
          <p:nvPr/>
        </p:nvSpPr>
        <p:spPr>
          <a:xfrm>
            <a:off x="4846320" y="1353312"/>
            <a:ext cx="39776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F94"/>
              </a:buClr>
              <a:buSzPts val="1100"/>
              <a:buFont typeface="Calibri"/>
              <a:buNone/>
            </a:pPr>
            <a:r>
              <a:rPr b="0" i="1" lang="en-US" sz="1100" u="none" cap="none" strike="noStrike">
                <a:solidFill>
                  <a:srgbClr val="6B7F94"/>
                </a:solidFill>
                <a:latin typeface="Calibri"/>
                <a:ea typeface="Calibri"/>
                <a:cs typeface="Calibri"/>
                <a:sym typeface="Calibri"/>
              </a:rPr>
              <a:t>% using the internet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0"/>
          <p:cNvSpPr/>
          <p:nvPr/>
        </p:nvSpPr>
        <p:spPr>
          <a:xfrm>
            <a:off x="5029200" y="1783080"/>
            <a:ext cx="3611880" cy="1234440"/>
          </a:xfrm>
          <a:prstGeom prst="rect">
            <a:avLst/>
          </a:prstGeom>
          <a:solidFill>
            <a:srgbClr val="FFFFFF"/>
          </a:solidFill>
          <a:ln cap="flat" cmpd="sng" w="25400">
            <a:solidFill>
              <a:srgbClr val="1A7A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0"/>
          <p:cNvSpPr/>
          <p:nvPr/>
        </p:nvSpPr>
        <p:spPr>
          <a:xfrm>
            <a:off x="5029200" y="1783080"/>
            <a:ext cx="3611880" cy="80467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7A4A"/>
              </a:buClr>
              <a:buSzPts val="4200"/>
              <a:buFont typeface="Trebuchet MS"/>
              <a:buNone/>
            </a:pPr>
            <a:r>
              <a:rPr b="1" i="0" lang="en-US" sz="4200" u="none" cap="none" strike="noStrike">
                <a:solidFill>
                  <a:srgbClr val="1A7A4A"/>
                </a:solidFill>
                <a:latin typeface="Trebuchet MS"/>
                <a:ea typeface="Trebuchet MS"/>
                <a:cs typeface="Trebuchet MS"/>
                <a:sym typeface="Trebuchet MS"/>
              </a:rPr>
              <a:t>78.5%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0"/>
          <p:cNvSpPr/>
          <p:nvPr/>
        </p:nvSpPr>
        <p:spPr>
          <a:xfrm>
            <a:off x="5029200" y="2606040"/>
            <a:ext cx="36118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without disability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0"/>
          <p:cNvSpPr/>
          <p:nvPr/>
        </p:nvSpPr>
        <p:spPr>
          <a:xfrm>
            <a:off x="5029200" y="3200400"/>
            <a:ext cx="3611880" cy="1234440"/>
          </a:xfrm>
          <a:prstGeom prst="rect">
            <a:avLst/>
          </a:prstGeom>
          <a:solidFill>
            <a:srgbClr val="FFFFFF"/>
          </a:solidFill>
          <a:ln cap="flat" cmpd="sng" w="25400">
            <a:solidFill>
              <a:srgbClr val="D464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0"/>
          <p:cNvSpPr/>
          <p:nvPr/>
        </p:nvSpPr>
        <p:spPr>
          <a:xfrm>
            <a:off x="5029200" y="3200400"/>
            <a:ext cx="3611880" cy="80467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D4641A"/>
              </a:buClr>
              <a:buSzPts val="4200"/>
              <a:buFont typeface="Trebuchet MS"/>
              <a:buNone/>
            </a:pPr>
            <a:r>
              <a:rPr b="1" i="0" lang="en-US" sz="4200" u="none" cap="none" strike="noStrike">
                <a:solidFill>
                  <a:srgbClr val="D4641A"/>
                </a:solidFill>
                <a:latin typeface="Trebuchet MS"/>
                <a:ea typeface="Trebuchet MS"/>
                <a:cs typeface="Trebuchet MS"/>
                <a:sym typeface="Trebuchet MS"/>
              </a:rPr>
              <a:t>59.2%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0"/>
          <p:cNvSpPr/>
          <p:nvPr/>
        </p:nvSpPr>
        <p:spPr>
          <a:xfrm>
            <a:off x="5029200" y="4023360"/>
            <a:ext cx="36118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with disability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0"/>
          <p:cNvSpPr/>
          <p:nvPr/>
        </p:nvSpPr>
        <p:spPr>
          <a:xfrm>
            <a:off x="4846320" y="4224528"/>
            <a:ext cx="39776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100"/>
              <a:buFont typeface="Calibri"/>
              <a:buNone/>
            </a:pPr>
            <a:r>
              <a:rPr b="0" i="1" lang="en-US" sz="11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19-point gap. Source: Statistica, 2019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0"/>
          <p:cNvSpPr/>
          <p:nvPr/>
        </p:nvSpPr>
        <p:spPr>
          <a:xfrm>
            <a:off x="0" y="4526280"/>
            <a:ext cx="9144000" cy="576072"/>
          </a:xfrm>
          <a:prstGeom prst="rect">
            <a:avLst/>
          </a:prstGeom>
          <a:solidFill>
            <a:srgbClr val="0D5A64"/>
          </a:solidFill>
          <a:ln cap="flat" cmpd="sng" w="12700">
            <a:solidFill>
              <a:srgbClr val="0D5A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0"/>
          <p:cNvSpPr/>
          <p:nvPr/>
        </p:nvSpPr>
        <p:spPr>
          <a:xfrm>
            <a:off x="365760" y="4526280"/>
            <a:ext cx="8412480" cy="5760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8A838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E8A838"/>
                </a:solidFill>
                <a:latin typeface="Calibri"/>
                <a:ea typeface="Calibri"/>
                <a:cs typeface="Calibri"/>
                <a:sym typeface="Calibri"/>
              </a:rPr>
              <a:t>Reflect: </a:t>
            </a:r>
            <a:r>
              <a:rPr b="0" i="0" lang="en-US" sz="1200" u="none" cap="none" strike="noStrike">
                <a:solidFill>
                  <a:srgbClr val="D6EDF0"/>
                </a:solidFill>
                <a:latin typeface="Calibri"/>
                <a:ea typeface="Calibri"/>
                <a:cs typeface="Calibri"/>
                <a:sym typeface="Calibri"/>
              </a:rPr>
              <a:t>Which of these groups are present in your classroom or district? What does that mean for your course design?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2A4A"/>
        </a:solid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"/>
          <p:cNvSpPr/>
          <p:nvPr/>
        </p:nvSpPr>
        <p:spPr>
          <a:xfrm>
            <a:off x="0" y="0"/>
            <a:ext cx="146304" cy="5143500"/>
          </a:xfrm>
          <a:prstGeom prst="rect">
            <a:avLst/>
          </a:prstGeom>
          <a:solidFill>
            <a:srgbClr val="0D6E7A"/>
          </a:solidFill>
          <a:ln cap="flat" cmpd="sng" w="127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1"/>
          <p:cNvSpPr/>
          <p:nvPr/>
        </p:nvSpPr>
        <p:spPr>
          <a:xfrm>
            <a:off x="914400" y="1280160"/>
            <a:ext cx="7863840" cy="14630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Trebuchet MS"/>
              <a:buNone/>
            </a:pPr>
            <a:r>
              <a:rPr b="1" i="0" lang="en-US" sz="40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Local Case Study: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Trebuchet MS"/>
              <a:buNone/>
            </a:pPr>
            <a:r>
              <a:rPr b="1" i="0" lang="en-US" sz="40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Riverside County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1" name="Google Shape;231;p11"/>
          <p:cNvCxnSpPr/>
          <p:nvPr/>
        </p:nvCxnSpPr>
        <p:spPr>
          <a:xfrm>
            <a:off x="914400" y="2834640"/>
            <a:ext cx="6858000" cy="0"/>
          </a:xfrm>
          <a:prstGeom prst="straightConnector1">
            <a:avLst/>
          </a:prstGeom>
          <a:noFill/>
          <a:ln cap="flat" cmpd="sng" w="254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2" name="Google Shape;232;p11"/>
          <p:cNvSpPr/>
          <p:nvPr/>
        </p:nvSpPr>
        <p:spPr>
          <a:xfrm>
            <a:off x="914400" y="2926080"/>
            <a:ext cx="786384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6EDF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D6EDF0"/>
                </a:solidFill>
                <a:latin typeface="Calibri"/>
                <a:ea typeface="Calibri"/>
                <a:cs typeface="Calibri"/>
                <a:sym typeface="Calibri"/>
              </a:rPr>
              <a:t>Section 3 — The divide in our own community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2"/>
          <p:cNvSpPr/>
          <p:nvPr/>
        </p:nvSpPr>
        <p:spPr>
          <a:xfrm>
            <a:off x="0" y="0"/>
            <a:ext cx="9144000" cy="713232"/>
          </a:xfrm>
          <a:prstGeom prst="rect">
            <a:avLst/>
          </a:prstGeom>
          <a:solidFill>
            <a:srgbClr val="0D6E7A"/>
          </a:solidFill>
          <a:ln cap="flat" cmpd="sng" w="127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39" name="Google Shape;23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168" y="128016"/>
            <a:ext cx="420624" cy="420624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12"/>
          <p:cNvSpPr/>
          <p:nvPr/>
        </p:nvSpPr>
        <p:spPr>
          <a:xfrm>
            <a:off x="777240" y="82296"/>
            <a:ext cx="81381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Trebuchet MS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Riverside County: By the Numbers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2"/>
          <p:cNvSpPr/>
          <p:nvPr/>
        </p:nvSpPr>
        <p:spPr>
          <a:xfrm>
            <a:off x="274320" y="822960"/>
            <a:ext cx="2651760" cy="18288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0DEE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2"/>
          <p:cNvSpPr/>
          <p:nvPr/>
        </p:nvSpPr>
        <p:spPr>
          <a:xfrm>
            <a:off x="274320" y="822960"/>
            <a:ext cx="2651760" cy="320040"/>
          </a:xfrm>
          <a:prstGeom prst="rect">
            <a:avLst/>
          </a:prstGeom>
          <a:solidFill>
            <a:srgbClr val="1A2A4A"/>
          </a:solidFill>
          <a:ln cap="flat" cmpd="sng" w="12700">
            <a:solidFill>
              <a:srgbClr val="1A2A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12"/>
          <p:cNvSpPr/>
          <p:nvPr/>
        </p:nvSpPr>
        <p:spPr>
          <a:xfrm>
            <a:off x="274320" y="1170432"/>
            <a:ext cx="265176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2A4A"/>
              </a:buClr>
              <a:buSzPts val="4000"/>
              <a:buFont typeface="Trebuchet MS"/>
              <a:buNone/>
            </a:pPr>
            <a:r>
              <a:rPr b="1" i="0" lang="en-US" sz="4000" u="none" cap="none" strike="noStrike">
                <a:solidFill>
                  <a:srgbClr val="1A2A4A"/>
                </a:solidFill>
                <a:latin typeface="Trebuchet MS"/>
                <a:ea typeface="Trebuchet MS"/>
                <a:cs typeface="Trebuchet MS"/>
                <a:sym typeface="Trebuchet MS"/>
              </a:rPr>
              <a:t>2.4M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2"/>
          <p:cNvSpPr/>
          <p:nvPr/>
        </p:nvSpPr>
        <p:spPr>
          <a:xfrm>
            <a:off x="365760" y="2057400"/>
            <a:ext cx="24688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residents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2"/>
          <p:cNvSpPr/>
          <p:nvPr/>
        </p:nvSpPr>
        <p:spPr>
          <a:xfrm>
            <a:off x="3246120" y="822960"/>
            <a:ext cx="2651760" cy="18288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0DEE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12"/>
          <p:cNvSpPr/>
          <p:nvPr/>
        </p:nvSpPr>
        <p:spPr>
          <a:xfrm>
            <a:off x="3246120" y="822960"/>
            <a:ext cx="2651760" cy="320040"/>
          </a:xfrm>
          <a:prstGeom prst="rect">
            <a:avLst/>
          </a:prstGeom>
          <a:solidFill>
            <a:srgbClr val="0D6E7A"/>
          </a:solidFill>
          <a:ln cap="flat" cmpd="sng" w="127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2"/>
          <p:cNvSpPr/>
          <p:nvPr/>
        </p:nvSpPr>
        <p:spPr>
          <a:xfrm>
            <a:off x="3246120" y="1170432"/>
            <a:ext cx="265176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6E7A"/>
              </a:buClr>
              <a:buSzPts val="4000"/>
              <a:buFont typeface="Trebuchet MS"/>
              <a:buNone/>
            </a:pPr>
            <a:r>
              <a:rPr b="1" i="0" lang="en-US" sz="4000" u="none" cap="none" strike="noStrike">
                <a:solidFill>
                  <a:srgbClr val="0D6E7A"/>
                </a:solidFill>
                <a:latin typeface="Trebuchet MS"/>
                <a:ea typeface="Trebuchet MS"/>
                <a:cs typeface="Trebuchet MS"/>
                <a:sym typeface="Trebuchet MS"/>
              </a:rPr>
              <a:t>51.6%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2"/>
          <p:cNvSpPr/>
          <p:nvPr/>
        </p:nvSpPr>
        <p:spPr>
          <a:xfrm>
            <a:off x="3337560" y="2057400"/>
            <a:ext cx="24688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Latino or Hispanic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2"/>
          <p:cNvSpPr/>
          <p:nvPr/>
        </p:nvSpPr>
        <p:spPr>
          <a:xfrm>
            <a:off x="6217920" y="822960"/>
            <a:ext cx="2651760" cy="18288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0DEE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12"/>
          <p:cNvSpPr/>
          <p:nvPr/>
        </p:nvSpPr>
        <p:spPr>
          <a:xfrm>
            <a:off x="6217920" y="822960"/>
            <a:ext cx="2651760" cy="320040"/>
          </a:xfrm>
          <a:prstGeom prst="rect">
            <a:avLst/>
          </a:prstGeom>
          <a:solidFill>
            <a:srgbClr val="1A7A4A"/>
          </a:solidFill>
          <a:ln cap="flat" cmpd="sng" w="12700">
            <a:solidFill>
              <a:srgbClr val="1A7A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12"/>
          <p:cNvSpPr/>
          <p:nvPr/>
        </p:nvSpPr>
        <p:spPr>
          <a:xfrm>
            <a:off x="6217920" y="1170432"/>
            <a:ext cx="265176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7A4A"/>
              </a:buClr>
              <a:buSzPts val="4000"/>
              <a:buFont typeface="Trebuchet MS"/>
              <a:buNone/>
            </a:pPr>
            <a:r>
              <a:rPr b="1" i="0" lang="en-US" sz="4000" u="none" cap="none" strike="noStrike">
                <a:solidFill>
                  <a:srgbClr val="1A7A4A"/>
                </a:solidFill>
                <a:latin typeface="Trebuchet MS"/>
                <a:ea typeface="Trebuchet MS"/>
                <a:cs typeface="Trebuchet MS"/>
                <a:sym typeface="Trebuchet MS"/>
              </a:rPr>
              <a:t>90.8%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2"/>
          <p:cNvSpPr/>
          <p:nvPr/>
        </p:nvSpPr>
        <p:spPr>
          <a:xfrm>
            <a:off x="6309360" y="2057400"/>
            <a:ext cx="24688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households have internet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2"/>
          <p:cNvSpPr/>
          <p:nvPr/>
        </p:nvSpPr>
        <p:spPr>
          <a:xfrm>
            <a:off x="274320" y="2834640"/>
            <a:ext cx="2651760" cy="18288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0DEE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12"/>
          <p:cNvSpPr/>
          <p:nvPr/>
        </p:nvSpPr>
        <p:spPr>
          <a:xfrm>
            <a:off x="274320" y="2834640"/>
            <a:ext cx="2651760" cy="320040"/>
          </a:xfrm>
          <a:prstGeom prst="rect">
            <a:avLst/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12"/>
          <p:cNvSpPr/>
          <p:nvPr/>
        </p:nvSpPr>
        <p:spPr>
          <a:xfrm>
            <a:off x="274320" y="3182112"/>
            <a:ext cx="265176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0392B"/>
              </a:buClr>
              <a:buSzPts val="4000"/>
              <a:buFont typeface="Trebuchet MS"/>
              <a:buNone/>
            </a:pPr>
            <a:r>
              <a:rPr b="1" i="0" lang="en-US" sz="4000" u="none" cap="none" strike="noStrike">
                <a:solidFill>
                  <a:srgbClr val="C0392B"/>
                </a:solidFill>
                <a:latin typeface="Trebuchet MS"/>
                <a:ea typeface="Trebuchet MS"/>
                <a:cs typeface="Trebuchet MS"/>
                <a:sym typeface="Trebuchet MS"/>
              </a:rPr>
              <a:t>9.2%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2"/>
          <p:cNvSpPr/>
          <p:nvPr/>
        </p:nvSpPr>
        <p:spPr>
          <a:xfrm>
            <a:off x="365760" y="4069080"/>
            <a:ext cx="24688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households have NO internet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2"/>
          <p:cNvSpPr/>
          <p:nvPr/>
        </p:nvSpPr>
        <p:spPr>
          <a:xfrm>
            <a:off x="3246120" y="2834640"/>
            <a:ext cx="2651760" cy="18288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0DEE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12"/>
          <p:cNvSpPr/>
          <p:nvPr/>
        </p:nvSpPr>
        <p:spPr>
          <a:xfrm>
            <a:off x="3246120" y="2834640"/>
            <a:ext cx="2651760" cy="320040"/>
          </a:xfrm>
          <a:prstGeom prst="rect">
            <a:avLst/>
          </a:prstGeom>
          <a:solidFill>
            <a:srgbClr val="13919F"/>
          </a:solidFill>
          <a:ln cap="flat" cmpd="sng" w="12700">
            <a:solidFill>
              <a:srgbClr val="13919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12"/>
          <p:cNvSpPr/>
          <p:nvPr/>
        </p:nvSpPr>
        <p:spPr>
          <a:xfrm>
            <a:off x="3246120" y="3182112"/>
            <a:ext cx="265176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3919F"/>
              </a:buClr>
              <a:buSzPts val="4000"/>
              <a:buFont typeface="Trebuchet MS"/>
              <a:buNone/>
            </a:pPr>
            <a:r>
              <a:rPr b="1" i="0" lang="en-US" sz="4000" u="none" cap="none" strike="noStrike">
                <a:solidFill>
                  <a:srgbClr val="13919F"/>
                </a:solidFill>
                <a:latin typeface="Trebuchet MS"/>
                <a:ea typeface="Trebuchet MS"/>
                <a:cs typeface="Trebuchet MS"/>
                <a:sym typeface="Trebuchet MS"/>
              </a:rPr>
              <a:t>95.4%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2"/>
          <p:cNvSpPr/>
          <p:nvPr/>
        </p:nvSpPr>
        <p:spPr>
          <a:xfrm>
            <a:off x="3337560" y="4069080"/>
            <a:ext cx="24688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households have a computer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2"/>
          <p:cNvSpPr/>
          <p:nvPr/>
        </p:nvSpPr>
        <p:spPr>
          <a:xfrm>
            <a:off x="6217920" y="2834640"/>
            <a:ext cx="2651760" cy="18288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0DEE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12"/>
          <p:cNvSpPr/>
          <p:nvPr/>
        </p:nvSpPr>
        <p:spPr>
          <a:xfrm>
            <a:off x="6217920" y="2834640"/>
            <a:ext cx="2651760" cy="320040"/>
          </a:xfrm>
          <a:prstGeom prst="rect">
            <a:avLst/>
          </a:prstGeom>
          <a:solidFill>
            <a:srgbClr val="D4641A"/>
          </a:solidFill>
          <a:ln cap="flat" cmpd="sng" w="12700">
            <a:solidFill>
              <a:srgbClr val="D464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12"/>
          <p:cNvSpPr/>
          <p:nvPr/>
        </p:nvSpPr>
        <p:spPr>
          <a:xfrm>
            <a:off x="6217920" y="3182112"/>
            <a:ext cx="265176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D4641A"/>
              </a:buClr>
              <a:buSzPts val="4000"/>
              <a:buFont typeface="Trebuchet MS"/>
              <a:buNone/>
            </a:pPr>
            <a:r>
              <a:rPr b="1" i="0" lang="en-US" sz="4000" u="none" cap="none" strike="noStrike">
                <a:solidFill>
                  <a:srgbClr val="D4641A"/>
                </a:solidFill>
                <a:latin typeface="Trebuchet MS"/>
                <a:ea typeface="Trebuchet MS"/>
                <a:cs typeface="Trebuchet MS"/>
                <a:sym typeface="Trebuchet MS"/>
              </a:rPr>
              <a:t>23.5%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2"/>
          <p:cNvSpPr/>
          <p:nvPr/>
        </p:nvSpPr>
        <p:spPr>
          <a:xfrm>
            <a:off x="6309360" y="4069080"/>
            <a:ext cx="24688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hold a bachelor's degree+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2"/>
          <p:cNvSpPr/>
          <p:nvPr/>
        </p:nvSpPr>
        <p:spPr>
          <a:xfrm>
            <a:off x="274320" y="4846320"/>
            <a:ext cx="859536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7F94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6B7F94"/>
                </a:solidFill>
                <a:latin typeface="Calibri"/>
                <a:ea typeface="Calibri"/>
                <a:cs typeface="Calibri"/>
                <a:sym typeface="Calibri"/>
              </a:rPr>
              <a:t>Source: US Census Bureau, 2020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7F9"/>
        </a:solidFill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3"/>
          <p:cNvSpPr/>
          <p:nvPr/>
        </p:nvSpPr>
        <p:spPr>
          <a:xfrm>
            <a:off x="0" y="0"/>
            <a:ext cx="9144000" cy="713232"/>
          </a:xfrm>
          <a:prstGeom prst="rect">
            <a:avLst/>
          </a:prstGeom>
          <a:solidFill>
            <a:srgbClr val="0D6E7A"/>
          </a:solidFill>
          <a:ln cap="flat" cmpd="sng" w="127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72" name="Google Shape;27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168" y="128016"/>
            <a:ext cx="420624" cy="420624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13"/>
          <p:cNvSpPr/>
          <p:nvPr/>
        </p:nvSpPr>
        <p:spPr>
          <a:xfrm>
            <a:off x="777240" y="82296"/>
            <a:ext cx="81381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Trebuchet MS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What Does This Mean for RUSD Students?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Riverside County 2020 statistics infographic" id="274" name="Google Shape;274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4320" y="868680"/>
            <a:ext cx="5303520" cy="320040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13"/>
          <p:cNvSpPr/>
          <p:nvPr/>
        </p:nvSpPr>
        <p:spPr>
          <a:xfrm>
            <a:off x="5852160" y="914400"/>
            <a:ext cx="3017520" cy="1078992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0DEE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13"/>
          <p:cNvSpPr/>
          <p:nvPr/>
        </p:nvSpPr>
        <p:spPr>
          <a:xfrm>
            <a:off x="5925312" y="1170432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📶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3"/>
          <p:cNvSpPr/>
          <p:nvPr/>
        </p:nvSpPr>
        <p:spPr>
          <a:xfrm>
            <a:off x="6446520" y="969264"/>
            <a:ext cx="2331720" cy="9692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D3D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1E2D3D"/>
                </a:solidFill>
                <a:latin typeface="Calibri"/>
                <a:ea typeface="Calibri"/>
                <a:cs typeface="Calibri"/>
                <a:sym typeface="Calibri"/>
              </a:rPr>
              <a:t>9.2% of households have no internet — that's ~220,000 people in this county alone.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3"/>
          <p:cNvSpPr/>
          <p:nvPr/>
        </p:nvSpPr>
        <p:spPr>
          <a:xfrm>
            <a:off x="5852160" y="2148840"/>
            <a:ext cx="3017520" cy="1078992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0DEE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13"/>
          <p:cNvSpPr/>
          <p:nvPr/>
        </p:nvSpPr>
        <p:spPr>
          <a:xfrm>
            <a:off x="5925312" y="2404872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🎓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3"/>
          <p:cNvSpPr/>
          <p:nvPr/>
        </p:nvSpPr>
        <p:spPr>
          <a:xfrm>
            <a:off x="6446520" y="2203704"/>
            <a:ext cx="2331720" cy="9692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D3D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1E2D3D"/>
                </a:solidFill>
                <a:latin typeface="Calibri"/>
                <a:ea typeface="Calibri"/>
                <a:cs typeface="Calibri"/>
                <a:sym typeface="Calibri"/>
              </a:rPr>
              <a:t>Only 1 in 4 residents holds a bachelor's degree, compounding the digital literacy gap.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3"/>
          <p:cNvSpPr/>
          <p:nvPr/>
        </p:nvSpPr>
        <p:spPr>
          <a:xfrm>
            <a:off x="5852160" y="3383280"/>
            <a:ext cx="3017520" cy="1078992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0DEE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13"/>
          <p:cNvSpPr/>
          <p:nvPr/>
        </p:nvSpPr>
        <p:spPr>
          <a:xfrm>
            <a:off x="5925312" y="3639312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👩‍👧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3"/>
          <p:cNvSpPr/>
          <p:nvPr/>
        </p:nvSpPr>
        <p:spPr>
          <a:xfrm>
            <a:off x="6446520" y="3438144"/>
            <a:ext cx="2331720" cy="9692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D3D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1E2D3D"/>
                </a:solidFill>
                <a:latin typeface="Calibri"/>
                <a:ea typeface="Calibri"/>
                <a:cs typeface="Calibri"/>
                <a:sym typeface="Calibri"/>
              </a:rPr>
              <a:t>Over half the population is Latino/Hispanic — a group disproportionately affected nationally.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3"/>
          <p:cNvSpPr/>
          <p:nvPr/>
        </p:nvSpPr>
        <p:spPr>
          <a:xfrm>
            <a:off x="0" y="4526280"/>
            <a:ext cx="9144000" cy="576072"/>
          </a:xfrm>
          <a:prstGeom prst="rect">
            <a:avLst/>
          </a:prstGeom>
          <a:solidFill>
            <a:srgbClr val="0D5A64"/>
          </a:solidFill>
          <a:ln cap="flat" cmpd="sng" w="12700">
            <a:solidFill>
              <a:srgbClr val="0D5A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13"/>
          <p:cNvSpPr/>
          <p:nvPr/>
        </p:nvSpPr>
        <p:spPr>
          <a:xfrm>
            <a:off x="365760" y="4526280"/>
            <a:ext cx="8412480" cy="5760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8A838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E8A838"/>
                </a:solidFill>
                <a:latin typeface="Calibri"/>
                <a:ea typeface="Calibri"/>
                <a:cs typeface="Calibri"/>
                <a:sym typeface="Calibri"/>
              </a:rPr>
              <a:t>Reflect: </a:t>
            </a:r>
            <a:r>
              <a:rPr b="0" i="0" lang="en-US" sz="1200" u="none" cap="none" strike="noStrike">
                <a:solidFill>
                  <a:srgbClr val="D6EDF0"/>
                </a:solidFill>
                <a:latin typeface="Calibri"/>
                <a:ea typeface="Calibri"/>
                <a:cs typeface="Calibri"/>
                <a:sym typeface="Calibri"/>
              </a:rPr>
              <a:t>Which of these stats surprises you most? What could your school do about it?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2A4A"/>
        </a:solidFill>
      </p:bgPr>
    </p:bg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4"/>
          <p:cNvSpPr/>
          <p:nvPr/>
        </p:nvSpPr>
        <p:spPr>
          <a:xfrm>
            <a:off x="0" y="0"/>
            <a:ext cx="146304" cy="5143500"/>
          </a:xfrm>
          <a:prstGeom prst="rect">
            <a:avLst/>
          </a:prstGeom>
          <a:solidFill>
            <a:srgbClr val="0D6E7A"/>
          </a:solidFill>
          <a:ln cap="flat" cmpd="sng" w="127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14"/>
          <p:cNvSpPr/>
          <p:nvPr/>
        </p:nvSpPr>
        <p:spPr>
          <a:xfrm>
            <a:off x="914400" y="1280160"/>
            <a:ext cx="7863840" cy="14630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Trebuchet MS"/>
              <a:buNone/>
            </a:pPr>
            <a:r>
              <a:rPr b="1" i="0" lang="en-US" sz="40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Closing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Trebuchet MS"/>
              <a:buNone/>
            </a:pPr>
            <a:r>
              <a:rPr b="1" i="0" lang="en-US" sz="40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the Divide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93" name="Google Shape;293;p14"/>
          <p:cNvCxnSpPr/>
          <p:nvPr/>
        </p:nvCxnSpPr>
        <p:spPr>
          <a:xfrm>
            <a:off x="914400" y="2834640"/>
            <a:ext cx="6858000" cy="0"/>
          </a:xfrm>
          <a:prstGeom prst="straightConnector1">
            <a:avLst/>
          </a:prstGeom>
          <a:noFill/>
          <a:ln cap="flat" cmpd="sng" w="254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4" name="Google Shape;294;p14"/>
          <p:cNvSpPr/>
          <p:nvPr/>
        </p:nvSpPr>
        <p:spPr>
          <a:xfrm>
            <a:off x="914400" y="2926080"/>
            <a:ext cx="786384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6EDF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D6EDF0"/>
                </a:solidFill>
                <a:latin typeface="Calibri"/>
                <a:ea typeface="Calibri"/>
                <a:cs typeface="Calibri"/>
                <a:sym typeface="Calibri"/>
              </a:rPr>
              <a:t>Section 4 — Programs, policies &amp; educator strategies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7F9"/>
        </a:solidFill>
      </p:bgPr>
    </p:bg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5"/>
          <p:cNvSpPr/>
          <p:nvPr/>
        </p:nvSpPr>
        <p:spPr>
          <a:xfrm>
            <a:off x="0" y="0"/>
            <a:ext cx="9144000" cy="713232"/>
          </a:xfrm>
          <a:prstGeom prst="rect">
            <a:avLst/>
          </a:prstGeom>
          <a:solidFill>
            <a:srgbClr val="1A2A4A"/>
          </a:solidFill>
          <a:ln cap="flat" cmpd="sng" w="12700">
            <a:solidFill>
              <a:srgbClr val="1A2A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01" name="Google Shape;30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168" y="128016"/>
            <a:ext cx="420624" cy="420624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15"/>
          <p:cNvSpPr/>
          <p:nvPr/>
        </p:nvSpPr>
        <p:spPr>
          <a:xfrm>
            <a:off x="777240" y="82296"/>
            <a:ext cx="81381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Trebuchet MS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Ways Educators Can Close the Divide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5"/>
          <p:cNvSpPr/>
          <p:nvPr/>
        </p:nvSpPr>
        <p:spPr>
          <a:xfrm>
            <a:off x="274320" y="822960"/>
            <a:ext cx="4251960" cy="18288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0DEE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15"/>
          <p:cNvSpPr/>
          <p:nvPr/>
        </p:nvSpPr>
        <p:spPr>
          <a:xfrm>
            <a:off x="274320" y="822960"/>
            <a:ext cx="530352" cy="1828800"/>
          </a:xfrm>
          <a:prstGeom prst="rect">
            <a:avLst/>
          </a:prstGeom>
          <a:solidFill>
            <a:srgbClr val="0D6E7A"/>
          </a:solidFill>
          <a:ln cap="flat" cmpd="sng" w="127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15"/>
          <p:cNvSpPr/>
          <p:nvPr/>
        </p:nvSpPr>
        <p:spPr>
          <a:xfrm>
            <a:off x="274320" y="822960"/>
            <a:ext cx="530352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rebuchet MS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1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15"/>
          <p:cNvSpPr/>
          <p:nvPr/>
        </p:nvSpPr>
        <p:spPr>
          <a:xfrm>
            <a:off x="896112" y="932688"/>
            <a:ext cx="3538728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6E7A"/>
              </a:buClr>
              <a:buSzPts val="1400"/>
              <a:buFont typeface="Trebuchet MS"/>
              <a:buNone/>
            </a:pPr>
            <a:r>
              <a:rPr b="1" i="0" lang="en-US" sz="1400" u="none" cap="none" strike="noStrike">
                <a:solidFill>
                  <a:srgbClr val="0D6E7A"/>
                </a:solidFill>
                <a:latin typeface="Trebuchet MS"/>
                <a:ea typeface="Trebuchet MS"/>
                <a:cs typeface="Trebuchet MS"/>
                <a:sym typeface="Trebuchet MS"/>
              </a:rPr>
              <a:t>💻  Loaner Devices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15"/>
          <p:cNvSpPr/>
          <p:nvPr/>
        </p:nvSpPr>
        <p:spPr>
          <a:xfrm>
            <a:off x="896112" y="1444752"/>
            <a:ext cx="3538728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Districts provide laptops so every student has a device at home.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15"/>
          <p:cNvSpPr/>
          <p:nvPr/>
        </p:nvSpPr>
        <p:spPr>
          <a:xfrm>
            <a:off x="4709160" y="822960"/>
            <a:ext cx="4251960" cy="18288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0DEE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15"/>
          <p:cNvSpPr/>
          <p:nvPr/>
        </p:nvSpPr>
        <p:spPr>
          <a:xfrm>
            <a:off x="4709160" y="822960"/>
            <a:ext cx="530352" cy="1828800"/>
          </a:xfrm>
          <a:prstGeom prst="rect">
            <a:avLst/>
          </a:prstGeom>
          <a:solidFill>
            <a:srgbClr val="1A2A4A"/>
          </a:solidFill>
          <a:ln cap="flat" cmpd="sng" w="12700">
            <a:solidFill>
              <a:srgbClr val="1A2A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15"/>
          <p:cNvSpPr/>
          <p:nvPr/>
        </p:nvSpPr>
        <p:spPr>
          <a:xfrm>
            <a:off x="4709160" y="822960"/>
            <a:ext cx="530352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rebuchet MS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2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5"/>
          <p:cNvSpPr/>
          <p:nvPr/>
        </p:nvSpPr>
        <p:spPr>
          <a:xfrm>
            <a:off x="5330952" y="932688"/>
            <a:ext cx="3538728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A4A"/>
              </a:buClr>
              <a:buSzPts val="1400"/>
              <a:buFont typeface="Trebuchet MS"/>
              <a:buNone/>
            </a:pPr>
            <a:r>
              <a:rPr b="1" i="0" lang="en-US" sz="1400" u="none" cap="none" strike="noStrike">
                <a:solidFill>
                  <a:srgbClr val="1A2A4A"/>
                </a:solidFill>
                <a:latin typeface="Trebuchet MS"/>
                <a:ea typeface="Trebuchet MS"/>
                <a:cs typeface="Trebuchet MS"/>
                <a:sym typeface="Trebuchet MS"/>
              </a:rPr>
              <a:t>📡  Affordable Internet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5"/>
          <p:cNvSpPr/>
          <p:nvPr/>
        </p:nvSpPr>
        <p:spPr>
          <a:xfrm>
            <a:off x="5330952" y="1444752"/>
            <a:ext cx="3538728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A4AI &amp; local ISPs drive down costs to make broadband accessible.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5"/>
          <p:cNvSpPr/>
          <p:nvPr/>
        </p:nvSpPr>
        <p:spPr>
          <a:xfrm>
            <a:off x="274320" y="2788920"/>
            <a:ext cx="4251960" cy="18288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0DEE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15"/>
          <p:cNvSpPr/>
          <p:nvPr/>
        </p:nvSpPr>
        <p:spPr>
          <a:xfrm>
            <a:off x="274320" y="2788920"/>
            <a:ext cx="530352" cy="1828800"/>
          </a:xfrm>
          <a:prstGeom prst="rect">
            <a:avLst/>
          </a:prstGeom>
          <a:solidFill>
            <a:srgbClr val="E8A838"/>
          </a:solidFill>
          <a:ln cap="flat" cmpd="sng" w="12700">
            <a:solidFill>
              <a:srgbClr val="E8A8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15"/>
          <p:cNvSpPr/>
          <p:nvPr/>
        </p:nvSpPr>
        <p:spPr>
          <a:xfrm>
            <a:off x="274320" y="2788920"/>
            <a:ext cx="530352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rebuchet MS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3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15"/>
          <p:cNvSpPr/>
          <p:nvPr/>
        </p:nvSpPr>
        <p:spPr>
          <a:xfrm>
            <a:off x="896112" y="2898648"/>
            <a:ext cx="3538728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A4A"/>
              </a:buClr>
              <a:buSzPts val="1400"/>
              <a:buFont typeface="Trebuchet MS"/>
              <a:buNone/>
            </a:pPr>
            <a:r>
              <a:rPr b="1" i="0" lang="en-US" sz="1400" u="none" cap="none" strike="noStrike">
                <a:solidFill>
                  <a:srgbClr val="1A2A4A"/>
                </a:solidFill>
                <a:latin typeface="Trebuchet MS"/>
                <a:ea typeface="Trebuchet MS"/>
                <a:cs typeface="Trebuchet MS"/>
                <a:sym typeface="Trebuchet MS"/>
              </a:rPr>
              <a:t>📖  Digital Literacy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5"/>
          <p:cNvSpPr/>
          <p:nvPr/>
        </p:nvSpPr>
        <p:spPr>
          <a:xfrm>
            <a:off x="896112" y="3410712"/>
            <a:ext cx="3538728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Age- and skill-targeted training that adapts as technology changes.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5"/>
          <p:cNvSpPr/>
          <p:nvPr/>
        </p:nvSpPr>
        <p:spPr>
          <a:xfrm>
            <a:off x="4709160" y="2788920"/>
            <a:ext cx="4251960" cy="18288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0DEE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15"/>
          <p:cNvSpPr/>
          <p:nvPr/>
        </p:nvSpPr>
        <p:spPr>
          <a:xfrm>
            <a:off x="4709160" y="2788920"/>
            <a:ext cx="530352" cy="1828800"/>
          </a:xfrm>
          <a:prstGeom prst="rect">
            <a:avLst/>
          </a:prstGeom>
          <a:solidFill>
            <a:srgbClr val="13919F"/>
          </a:solidFill>
          <a:ln cap="flat" cmpd="sng" w="12700">
            <a:solidFill>
              <a:srgbClr val="13919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15"/>
          <p:cNvSpPr/>
          <p:nvPr/>
        </p:nvSpPr>
        <p:spPr>
          <a:xfrm>
            <a:off x="4709160" y="2788920"/>
            <a:ext cx="530352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Trebuchet MS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4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5"/>
          <p:cNvSpPr/>
          <p:nvPr/>
        </p:nvSpPr>
        <p:spPr>
          <a:xfrm>
            <a:off x="5330952" y="2898648"/>
            <a:ext cx="3538728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3919F"/>
              </a:buClr>
              <a:buSzPts val="1400"/>
              <a:buFont typeface="Trebuchet MS"/>
              <a:buNone/>
            </a:pPr>
            <a:r>
              <a:rPr b="1" i="0" lang="en-US" sz="1400" u="none" cap="none" strike="noStrike">
                <a:solidFill>
                  <a:srgbClr val="13919F"/>
                </a:solidFill>
                <a:latin typeface="Trebuchet MS"/>
                <a:ea typeface="Trebuchet MS"/>
                <a:cs typeface="Trebuchet MS"/>
                <a:sym typeface="Trebuchet MS"/>
              </a:rPr>
              <a:t>🏠  "A Place Called Home"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5"/>
          <p:cNvSpPr/>
          <p:nvPr/>
        </p:nvSpPr>
        <p:spPr>
          <a:xfrm>
            <a:off x="5330952" y="3410712"/>
            <a:ext cx="3538728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LA-area program that has raised grades for students with no home internet.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2A4A"/>
        </a:solidFill>
      </p:bgPr>
    </p:bg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6"/>
          <p:cNvSpPr/>
          <p:nvPr/>
        </p:nvSpPr>
        <p:spPr>
          <a:xfrm>
            <a:off x="0" y="0"/>
            <a:ext cx="9144000" cy="713232"/>
          </a:xfrm>
          <a:prstGeom prst="rect">
            <a:avLst/>
          </a:prstGeom>
          <a:solidFill>
            <a:srgbClr val="0D6E7A"/>
          </a:solidFill>
          <a:ln cap="flat" cmpd="sng" w="127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29" name="Google Shape;32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168" y="128016"/>
            <a:ext cx="420624" cy="420624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16"/>
          <p:cNvSpPr/>
          <p:nvPr/>
        </p:nvSpPr>
        <p:spPr>
          <a:xfrm>
            <a:off x="777240" y="82296"/>
            <a:ext cx="81381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Trebuchet MS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Video: Helping Students Combat the Digital Divide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Video thumbnail" id="331" name="Google Shape;331;p16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45920" y="914400"/>
            <a:ext cx="5852160" cy="3200400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16"/>
          <p:cNvSpPr/>
          <p:nvPr/>
        </p:nvSpPr>
        <p:spPr>
          <a:xfrm>
            <a:off x="3977640" y="1828800"/>
            <a:ext cx="1188720" cy="1188720"/>
          </a:xfrm>
          <a:prstGeom prst="ellipse">
            <a:avLst/>
          </a:prstGeom>
          <a:solidFill>
            <a:srgbClr val="E8A838">
              <a:alpha val="85098"/>
            </a:srgbClr>
          </a:solidFill>
          <a:ln cap="flat" cmpd="sng" w="38100">
            <a:solidFill>
              <a:srgbClr val="E8A8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16"/>
          <p:cNvSpPr/>
          <p:nvPr/>
        </p:nvSpPr>
        <p:spPr>
          <a:xfrm>
            <a:off x="3977640" y="1828800"/>
            <a:ext cx="118872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libri"/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▶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16"/>
          <p:cNvSpPr/>
          <p:nvPr/>
        </p:nvSpPr>
        <p:spPr>
          <a:xfrm>
            <a:off x="1645920" y="4206240"/>
            <a:ext cx="58521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7F94"/>
              </a:buClr>
              <a:buSzPts val="1200"/>
              <a:buFont typeface="Calibri"/>
              <a:buNone/>
            </a:pPr>
            <a:r>
              <a:rPr b="0" i="1" lang="en-US" sz="1200" u="none" cap="none" strike="noStrike">
                <a:solidFill>
                  <a:srgbClr val="6B7F94"/>
                </a:solidFill>
                <a:latin typeface="Calibri"/>
                <a:ea typeface="Calibri"/>
                <a:cs typeface="Calibri"/>
                <a:sym typeface="Calibri"/>
              </a:rPr>
              <a:t>Click thumbnail to watch  •  youtube.com/watch?v=8KSkWalmV1s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16"/>
          <p:cNvSpPr/>
          <p:nvPr/>
        </p:nvSpPr>
        <p:spPr>
          <a:xfrm>
            <a:off x="914400" y="4645152"/>
            <a:ext cx="73152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8A838"/>
              </a:buClr>
              <a:buSzPts val="1300"/>
              <a:buFont typeface="Calibri"/>
              <a:buNone/>
            </a:pPr>
            <a:r>
              <a:rPr b="0" i="1" lang="en-US" sz="1300" u="none" cap="none" strike="noStrike">
                <a:solidFill>
                  <a:srgbClr val="E8A838"/>
                </a:solidFill>
                <a:latin typeface="Calibri"/>
                <a:ea typeface="Calibri"/>
                <a:cs typeface="Calibri"/>
                <a:sym typeface="Calibri"/>
              </a:rPr>
              <a:t>As you watch: What barriers do these students face, and what solutions are proposed?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7F9"/>
        </a:solidFill>
      </p:bgPr>
    </p:bg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7"/>
          <p:cNvSpPr/>
          <p:nvPr/>
        </p:nvSpPr>
        <p:spPr>
          <a:xfrm>
            <a:off x="0" y="0"/>
            <a:ext cx="9144000" cy="713232"/>
          </a:xfrm>
          <a:prstGeom prst="rect">
            <a:avLst/>
          </a:prstGeom>
          <a:solidFill>
            <a:srgbClr val="E8A838"/>
          </a:solidFill>
          <a:ln cap="flat" cmpd="sng" w="12700">
            <a:solidFill>
              <a:srgbClr val="E8A8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42" name="Google Shape;34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168" y="128016"/>
            <a:ext cx="420624" cy="420624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17"/>
          <p:cNvSpPr/>
          <p:nvPr/>
        </p:nvSpPr>
        <p:spPr>
          <a:xfrm>
            <a:off x="777240" y="82296"/>
            <a:ext cx="81381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Trebuchet MS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Knowledge Check &amp; Reflection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17"/>
          <p:cNvSpPr/>
          <p:nvPr/>
        </p:nvSpPr>
        <p:spPr>
          <a:xfrm>
            <a:off x="274320" y="822960"/>
            <a:ext cx="859536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Before moving on, test your understanding: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17"/>
          <p:cNvSpPr/>
          <p:nvPr/>
        </p:nvSpPr>
        <p:spPr>
          <a:xfrm>
            <a:off x="274320" y="1261872"/>
            <a:ext cx="8595360" cy="749808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0DEE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17"/>
          <p:cNvSpPr/>
          <p:nvPr/>
        </p:nvSpPr>
        <p:spPr>
          <a:xfrm>
            <a:off x="347472" y="1444752"/>
            <a:ext cx="384048" cy="384048"/>
          </a:xfrm>
          <a:prstGeom prst="ellipse">
            <a:avLst/>
          </a:prstGeom>
          <a:solidFill>
            <a:srgbClr val="0D6E7A"/>
          </a:solidFill>
          <a:ln cap="flat" cmpd="sng" w="127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17"/>
          <p:cNvSpPr/>
          <p:nvPr/>
        </p:nvSpPr>
        <p:spPr>
          <a:xfrm>
            <a:off x="347472" y="1444752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Trebuchet MS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1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17"/>
          <p:cNvSpPr/>
          <p:nvPr/>
        </p:nvSpPr>
        <p:spPr>
          <a:xfrm>
            <a:off x="822960" y="1353312"/>
            <a:ext cx="790956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D3D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E2D3D"/>
                </a:solidFill>
                <a:latin typeface="Calibri"/>
                <a:ea typeface="Calibri"/>
                <a:cs typeface="Calibri"/>
                <a:sym typeface="Calibri"/>
              </a:rPr>
              <a:t>Which income group is more than 10× less likely to own a computer?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17"/>
          <p:cNvSpPr/>
          <p:nvPr/>
        </p:nvSpPr>
        <p:spPr>
          <a:xfrm>
            <a:off x="274320" y="2148840"/>
            <a:ext cx="8595360" cy="749808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0DEE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17"/>
          <p:cNvSpPr/>
          <p:nvPr/>
        </p:nvSpPr>
        <p:spPr>
          <a:xfrm>
            <a:off x="347472" y="2331720"/>
            <a:ext cx="384048" cy="384048"/>
          </a:xfrm>
          <a:prstGeom prst="ellipse">
            <a:avLst/>
          </a:prstGeom>
          <a:solidFill>
            <a:srgbClr val="0D6E7A"/>
          </a:solidFill>
          <a:ln cap="flat" cmpd="sng" w="127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17"/>
          <p:cNvSpPr/>
          <p:nvPr/>
        </p:nvSpPr>
        <p:spPr>
          <a:xfrm>
            <a:off x="347472" y="2331720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Trebuchet MS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2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17"/>
          <p:cNvSpPr/>
          <p:nvPr/>
        </p:nvSpPr>
        <p:spPr>
          <a:xfrm>
            <a:off x="822960" y="2240280"/>
            <a:ext cx="790956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D3D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E2D3D"/>
                </a:solidFill>
                <a:latin typeface="Calibri"/>
                <a:ea typeface="Calibri"/>
                <a:cs typeface="Calibri"/>
                <a:sym typeface="Calibri"/>
              </a:rPr>
              <a:t>What percentage of adults 65+ used the internet in 2016?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17"/>
          <p:cNvSpPr/>
          <p:nvPr/>
        </p:nvSpPr>
        <p:spPr>
          <a:xfrm>
            <a:off x="274320" y="3035808"/>
            <a:ext cx="8595360" cy="749808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0DEE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17"/>
          <p:cNvSpPr/>
          <p:nvPr/>
        </p:nvSpPr>
        <p:spPr>
          <a:xfrm>
            <a:off x="347472" y="3218688"/>
            <a:ext cx="384048" cy="384048"/>
          </a:xfrm>
          <a:prstGeom prst="ellipse">
            <a:avLst/>
          </a:prstGeom>
          <a:solidFill>
            <a:srgbClr val="0D6E7A"/>
          </a:solidFill>
          <a:ln cap="flat" cmpd="sng" w="127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17"/>
          <p:cNvSpPr/>
          <p:nvPr/>
        </p:nvSpPr>
        <p:spPr>
          <a:xfrm>
            <a:off x="347472" y="3218688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Trebuchet MS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3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17"/>
          <p:cNvSpPr/>
          <p:nvPr/>
        </p:nvSpPr>
        <p:spPr>
          <a:xfrm>
            <a:off x="822960" y="3127248"/>
            <a:ext cx="790956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D3D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E2D3D"/>
                </a:solidFill>
                <a:latin typeface="Calibri"/>
                <a:ea typeface="Calibri"/>
                <a:cs typeface="Calibri"/>
                <a:sym typeface="Calibri"/>
              </a:rPr>
              <a:t>Name one program or initiative working to close the digital divide.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17"/>
          <p:cNvSpPr/>
          <p:nvPr/>
        </p:nvSpPr>
        <p:spPr>
          <a:xfrm>
            <a:off x="274320" y="3922776"/>
            <a:ext cx="8595360" cy="749808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0DEE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17"/>
          <p:cNvSpPr/>
          <p:nvPr/>
        </p:nvSpPr>
        <p:spPr>
          <a:xfrm>
            <a:off x="347472" y="4105656"/>
            <a:ext cx="384048" cy="384048"/>
          </a:xfrm>
          <a:prstGeom prst="ellipse">
            <a:avLst/>
          </a:prstGeom>
          <a:solidFill>
            <a:srgbClr val="0D6E7A"/>
          </a:solidFill>
          <a:ln cap="flat" cmpd="sng" w="12700">
            <a:solidFill>
              <a:srgbClr val="0D6E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17"/>
          <p:cNvSpPr/>
          <p:nvPr/>
        </p:nvSpPr>
        <p:spPr>
          <a:xfrm>
            <a:off x="347472" y="4105656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Trebuchet MS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4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17"/>
          <p:cNvSpPr/>
          <p:nvPr/>
        </p:nvSpPr>
        <p:spPr>
          <a:xfrm>
            <a:off x="822960" y="4014216"/>
            <a:ext cx="790956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D3D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E2D3D"/>
                </a:solidFill>
                <a:latin typeface="Calibri"/>
                <a:ea typeface="Calibri"/>
                <a:cs typeface="Calibri"/>
                <a:sym typeface="Calibri"/>
              </a:rPr>
              <a:t>How does limited home broadband directly affect student learning?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17"/>
          <p:cNvSpPr/>
          <p:nvPr/>
        </p:nvSpPr>
        <p:spPr>
          <a:xfrm>
            <a:off x="274320" y="4828032"/>
            <a:ext cx="85953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7F94"/>
              </a:buClr>
              <a:buSzPts val="1000"/>
              <a:buFont typeface="Calibri"/>
              <a:buNone/>
            </a:pPr>
            <a:r>
              <a:rPr b="0" i="1" lang="en-US" sz="1000" u="none" cap="none" strike="noStrike">
                <a:solidFill>
                  <a:srgbClr val="6B7F94"/>
                </a:solidFill>
                <a:latin typeface="Calibri"/>
                <a:ea typeface="Calibri"/>
                <a:cs typeface="Calibri"/>
                <a:sym typeface="Calibri"/>
              </a:rPr>
              <a:t>These questions map to the module's essential questions on slide 2.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8"/>
          <p:cNvSpPr/>
          <p:nvPr/>
        </p:nvSpPr>
        <p:spPr>
          <a:xfrm>
            <a:off x="0" y="0"/>
            <a:ext cx="9144000" cy="713232"/>
          </a:xfrm>
          <a:prstGeom prst="rect">
            <a:avLst/>
          </a:prstGeom>
          <a:solidFill>
            <a:srgbClr val="1A2A4A"/>
          </a:solidFill>
          <a:ln cap="flat" cmpd="sng" w="12700">
            <a:solidFill>
              <a:srgbClr val="1A2A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68" name="Google Shape;36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168" y="128016"/>
            <a:ext cx="420624" cy="420624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18"/>
          <p:cNvSpPr/>
          <p:nvPr/>
        </p:nvSpPr>
        <p:spPr>
          <a:xfrm>
            <a:off x="777240" y="82296"/>
            <a:ext cx="81381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Trebuchet MS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Sources &amp; References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18"/>
          <p:cNvSpPr/>
          <p:nvPr/>
        </p:nvSpPr>
        <p:spPr>
          <a:xfrm>
            <a:off x="274320" y="934148"/>
            <a:ext cx="8595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6E7A"/>
              </a:buClr>
              <a:buSzPts val="1000"/>
              <a:buFont typeface="Calibri"/>
              <a:buNone/>
            </a:pPr>
            <a:r>
              <a:rPr b="1" i="0" lang="en-US" sz="1500" u="none" cap="none" strike="noStrike">
                <a:solidFill>
                  <a:srgbClr val="0D6E7A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b="0" i="0" lang="en-US" sz="15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US Census Bureau (2020). Riverside County Quick Facts. census.gov/quickfacts/fact/table/riversidecountycalifornia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18"/>
          <p:cNvSpPr/>
          <p:nvPr/>
        </p:nvSpPr>
        <p:spPr>
          <a:xfrm>
            <a:off x="274320" y="1528508"/>
            <a:ext cx="8595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6E7A"/>
              </a:buClr>
              <a:buSzPts val="1000"/>
              <a:buFont typeface="Calibri"/>
              <a:buNone/>
            </a:pPr>
            <a:r>
              <a:rPr b="1" i="0" lang="en-US" sz="1500" u="none" cap="none" strike="noStrike">
                <a:solidFill>
                  <a:srgbClr val="0D6E7A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b="0" i="0" lang="en-US" sz="15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Pew Research Center (2017). Internet use by education. pewresearch.org/internet/chart/internet-use-by-education/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18"/>
          <p:cNvSpPr/>
          <p:nvPr/>
        </p:nvSpPr>
        <p:spPr>
          <a:xfrm>
            <a:off x="274320" y="2122868"/>
            <a:ext cx="8595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6E7A"/>
              </a:buClr>
              <a:buSzPts val="1000"/>
              <a:buFont typeface="Calibri"/>
              <a:buNone/>
            </a:pPr>
            <a:r>
              <a:rPr b="1" i="0" lang="en-US" sz="1500" u="none" cap="none" strike="noStrike">
                <a:solidFill>
                  <a:srgbClr val="0D6E7A"/>
                </a:solidFill>
                <a:latin typeface="Calibri"/>
                <a:ea typeface="Calibri"/>
                <a:cs typeface="Calibri"/>
                <a:sym typeface="Calibri"/>
              </a:rPr>
              <a:t>3. </a:t>
            </a:r>
            <a:r>
              <a:rPr b="0" i="0" lang="en-US" sz="15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Statistica (2022). Internet access by disability status, Nov. 2019. </a:t>
            </a:r>
            <a:br>
              <a:rPr b="0" i="0" lang="en-US" sz="15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5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statista.com/statistics/368609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18"/>
          <p:cNvSpPr/>
          <p:nvPr/>
        </p:nvSpPr>
        <p:spPr>
          <a:xfrm>
            <a:off x="274320" y="2717228"/>
            <a:ext cx="8595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6E7A"/>
              </a:buClr>
              <a:buSzPts val="1000"/>
              <a:buFont typeface="Calibri"/>
              <a:buNone/>
            </a:pPr>
            <a:r>
              <a:rPr b="1" i="0" lang="en-US" sz="1500" u="none" cap="none" strike="noStrike">
                <a:solidFill>
                  <a:srgbClr val="0D6E7A"/>
                </a:solidFill>
                <a:latin typeface="Calibri"/>
                <a:ea typeface="Calibri"/>
                <a:cs typeface="Calibri"/>
                <a:sym typeface="Calibri"/>
              </a:rPr>
              <a:t>4. </a:t>
            </a:r>
            <a:r>
              <a:rPr b="0" i="0" lang="en-US" sz="15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Vogels, E. (2021). Digital divide persists even as lower-income Americans make gains. Pew Research Center.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18"/>
          <p:cNvSpPr/>
          <p:nvPr/>
        </p:nvSpPr>
        <p:spPr>
          <a:xfrm>
            <a:off x="274320" y="3311588"/>
            <a:ext cx="8595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6E7A"/>
              </a:buClr>
              <a:buSzPts val="1000"/>
              <a:buFont typeface="Calibri"/>
              <a:buNone/>
            </a:pPr>
            <a:r>
              <a:rPr b="1" i="0" lang="en-US" sz="1500" u="none" cap="none" strike="noStrike">
                <a:solidFill>
                  <a:srgbClr val="0D6E7A"/>
                </a:solidFill>
                <a:latin typeface="Calibri"/>
                <a:ea typeface="Calibri"/>
                <a:cs typeface="Calibri"/>
                <a:sym typeface="Calibri"/>
              </a:rPr>
              <a:t>5. </a:t>
            </a:r>
            <a:r>
              <a:rPr b="0" i="0" lang="en-US" sz="15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Huffman, S. (2018). The digital divide revisited: What's next? Education, 3rd Ed., Vol. 138.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18"/>
          <p:cNvSpPr/>
          <p:nvPr/>
        </p:nvSpPr>
        <p:spPr>
          <a:xfrm>
            <a:off x="274320" y="3905948"/>
            <a:ext cx="8595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6E7A"/>
              </a:buClr>
              <a:buSzPts val="1000"/>
              <a:buFont typeface="Calibri"/>
              <a:buNone/>
            </a:pPr>
            <a:r>
              <a:rPr b="1" i="0" lang="en-US" sz="1500" u="none" cap="none" strike="noStrike">
                <a:solidFill>
                  <a:srgbClr val="0D6E7A"/>
                </a:solidFill>
                <a:latin typeface="Calibri"/>
                <a:ea typeface="Calibri"/>
                <a:cs typeface="Calibri"/>
                <a:sym typeface="Calibri"/>
              </a:rPr>
              <a:t>6. </a:t>
            </a:r>
            <a:r>
              <a:rPr b="0" i="0" lang="en-US" sz="15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Alliance for Affordable Internet. </a:t>
            </a:r>
            <a:br>
              <a:rPr b="0" i="0" lang="en-US" sz="15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5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a4ai.org/</a:t>
            </a:r>
            <a:endParaRPr sz="1500">
              <a:solidFill>
                <a:srgbClr val="4A55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18"/>
          <p:cNvSpPr/>
          <p:nvPr/>
        </p:nvSpPr>
        <p:spPr>
          <a:xfrm>
            <a:off x="274320" y="4500308"/>
            <a:ext cx="8595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6E7A"/>
              </a:buClr>
              <a:buSzPts val="1000"/>
              <a:buFont typeface="Calibri"/>
              <a:buNone/>
            </a:pPr>
            <a:r>
              <a:rPr b="1" i="0" lang="en-US" sz="1500" u="none" cap="none" strike="noStrike">
                <a:solidFill>
                  <a:srgbClr val="0D6E7A"/>
                </a:solidFill>
                <a:latin typeface="Calibri"/>
                <a:ea typeface="Calibri"/>
                <a:cs typeface="Calibri"/>
                <a:sym typeface="Calibri"/>
              </a:rPr>
              <a:t>7. </a:t>
            </a:r>
            <a:r>
              <a:rPr b="0" i="0" lang="en-US" sz="15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Nazar, D. (2015). Education: Helping Students Combat the Digital Divide. YouTube. </a:t>
            </a:r>
            <a:r>
              <a:rPr b="0" i="0" lang="en-US" sz="15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youtube.com/watch?v=8KSkWalmV1s</a:t>
            </a:r>
            <a:endParaRPr sz="1500">
              <a:solidFill>
                <a:srgbClr val="4A55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